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  <p:sldId id="284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713"/>
    <a:srgbClr val="425C78"/>
    <a:srgbClr val="14194B"/>
    <a:srgbClr val="8DC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64"/>
    <p:restoredTop sz="94674"/>
  </p:normalViewPr>
  <p:slideViewPr>
    <p:cSldViewPr snapToGrid="0" snapToObjects="1">
      <p:cViewPr>
        <p:scale>
          <a:sx n="69" d="100"/>
          <a:sy n="69" d="100"/>
        </p:scale>
        <p:origin x="992" y="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entomology.k-state.edu</a:t>
            </a:r>
            <a:r>
              <a:rPr lang="en-US" dirty="0" smtClean="0"/>
              <a:t>/extension/special-projects/potato-psyllid-survey/archive2010.html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entomology.k-state.edu</a:t>
            </a:r>
            <a:r>
              <a:rPr lang="en-US" dirty="0" smtClean="0"/>
              <a:t>/extension/special-projects/potato-psyllid-survey/archive2010.html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Citrus Biosecurity</a:t>
            </a:r>
          </a:p>
          <a:p>
            <a:pPr algn="r">
              <a:lnSpc>
                <a:spcPts val="3000"/>
              </a:lnSpc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Lesson 3 | Fieldwork Planner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825" b="14367"/>
          <a:stretch/>
        </p:blipFill>
        <p:spPr>
          <a:xfrm>
            <a:off x="6072000" y="2245500"/>
            <a:ext cx="6146369" cy="46125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71999" y="2245500"/>
            <a:ext cx="6172739" cy="4612500"/>
          </a:xfrm>
          <a:prstGeom prst="rect">
            <a:avLst/>
          </a:prstGeom>
          <a:solidFill>
            <a:srgbClr val="14194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25" y="2245501"/>
            <a:ext cx="6072554" cy="4612500"/>
          </a:xfrm>
          <a:prstGeom prst="rect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3500894">
            <a:off x="5903883" y="3229896"/>
            <a:ext cx="344858" cy="330784"/>
          </a:xfrm>
          <a:prstGeom prst="rtTriangl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2003" y="2666602"/>
            <a:ext cx="49638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Once collected, your insect specimens can only be useful for plant biosecurity purposes if the trap has a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label.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Without a label the specimen has no scientific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value. 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Create labels out of plain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paper cut to size and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write on them with HB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pencil.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Labels must include all of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these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details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and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be placed inside or on each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trap.</a:t>
            </a:r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1633" y="2592475"/>
            <a:ext cx="4869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Location: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School Ag Farm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Date:    	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23/02/2016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Collector: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Year 9, class 1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 type: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Oranges</a:t>
            </a:r>
          </a:p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Growth stage:    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Flowering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Trap type: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Pitfall trap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Trap Labels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ardrop 14"/>
          <p:cNvSpPr/>
          <p:nvPr/>
        </p:nvSpPr>
        <p:spPr>
          <a:xfrm>
            <a:off x="7175907" y="2791898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/>
          <p:cNvSpPr/>
          <p:nvPr/>
        </p:nvSpPr>
        <p:spPr>
          <a:xfrm>
            <a:off x="7181349" y="324365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/>
          <p:cNvSpPr/>
          <p:nvPr/>
        </p:nvSpPr>
        <p:spPr>
          <a:xfrm>
            <a:off x="7175906" y="3695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/>
          <p:cNvSpPr/>
          <p:nvPr/>
        </p:nvSpPr>
        <p:spPr>
          <a:xfrm>
            <a:off x="7178358" y="414716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ardrop 24"/>
          <p:cNvSpPr/>
          <p:nvPr/>
        </p:nvSpPr>
        <p:spPr>
          <a:xfrm>
            <a:off x="7175906" y="462019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>
            <a:off x="7175905" y="507194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2041"/>
          <a:stretch/>
        </p:blipFill>
        <p:spPr>
          <a:xfrm>
            <a:off x="-13110" y="-17929"/>
            <a:ext cx="12192000" cy="46933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701" y="-17929"/>
            <a:ext cx="12192000" cy="4688783"/>
          </a:xfrm>
          <a:prstGeom prst="rect">
            <a:avLst/>
          </a:prstGeom>
          <a:solidFill>
            <a:srgbClr val="14194B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51696" y="1610770"/>
            <a:ext cx="59404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12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Why</a:t>
            </a:r>
            <a:r>
              <a:rPr lang="en-US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 </a:t>
            </a: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 better understand data especially in long studies that go for many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years.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If there are big differences seen in the data this could be related to a weather event such as wet weather or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drought.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Wind direction might also give clues to where flying insects are coming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from.</a:t>
            </a: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320699"/>
            <a:ext cx="274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Record with weather data recorder: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5" y="5369690"/>
            <a:ext cx="18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Temperature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111656" y="542489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405571" y="535958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Relative humidity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332983" y="536969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Wind speed &amp; direction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Measuring Weather Conditions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17603">
            <a:off x="2486567" y="1338586"/>
            <a:ext cx="116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8"/>
          <a:stretch/>
        </p:blipFill>
        <p:spPr>
          <a:xfrm>
            <a:off x="5131939" y="2265894"/>
            <a:ext cx="7060061" cy="4592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4"/>
          <a:stretch/>
        </p:blipFill>
        <p:spPr>
          <a:xfrm>
            <a:off x="3913617" y="2245500"/>
            <a:ext cx="8244893" cy="4612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13994"/>
          <a:stretch/>
        </p:blipFill>
        <p:spPr>
          <a:xfrm>
            <a:off x="4948711" y="2245500"/>
            <a:ext cx="7243289" cy="46339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8925" y="2245501"/>
            <a:ext cx="6197080" cy="4612499"/>
            <a:chOff x="0" y="-13970"/>
            <a:chExt cx="6197080" cy="2206185"/>
          </a:xfrm>
        </p:grpSpPr>
        <p:sp>
          <p:nvSpPr>
            <p:cNvPr id="54" name="Rectangle 53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Triangle 54"/>
            <p:cNvSpPr/>
            <p:nvPr/>
          </p:nvSpPr>
          <p:spPr>
            <a:xfrm rot="13500894">
              <a:off x="6001455" y="150332"/>
              <a:ext cx="124974" cy="266277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Collecting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1338" y="2255809"/>
            <a:ext cx="4669787" cy="1008898"/>
            <a:chOff x="760628" y="2255809"/>
            <a:chExt cx="4669787" cy="1008898"/>
          </a:xfrm>
        </p:grpSpPr>
        <p:sp>
          <p:nvSpPr>
            <p:cNvPr id="32" name="TextBox 31"/>
            <p:cNvSpPr txBox="1"/>
            <p:nvPr/>
          </p:nvSpPr>
          <p:spPr>
            <a:xfrm>
              <a:off x="1042376" y="2341377"/>
              <a:ext cx="43880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Lift the roof off the trap and carefully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lift the container out of the ground.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0628" y="2255809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1338" y="2961640"/>
            <a:ext cx="4669787" cy="705950"/>
            <a:chOff x="760628" y="3086703"/>
            <a:chExt cx="4669787" cy="705950"/>
          </a:xfrm>
        </p:grpSpPr>
        <p:sp>
          <p:nvSpPr>
            <p:cNvPr id="35" name="TextBox 34"/>
            <p:cNvSpPr txBox="1"/>
            <p:nvPr/>
          </p:nvSpPr>
          <p:spPr>
            <a:xfrm>
              <a:off x="1036445" y="3146322"/>
              <a:ext cx="4393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Take the lid off making sure no dirt falls in the trap.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0628" y="3086703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77731" y="3677969"/>
            <a:ext cx="4891628" cy="705319"/>
            <a:chOff x="773437" y="3913197"/>
            <a:chExt cx="4891628" cy="705319"/>
          </a:xfrm>
        </p:grpSpPr>
        <p:sp>
          <p:nvSpPr>
            <p:cNvPr id="36" name="TextBox 35"/>
            <p:cNvSpPr txBox="1"/>
            <p:nvPr/>
          </p:nvSpPr>
          <p:spPr>
            <a:xfrm>
              <a:off x="1054649" y="3972185"/>
              <a:ext cx="4610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label with the date of collection into the container.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3437" y="391319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75649" y="4362187"/>
            <a:ext cx="5505829" cy="699375"/>
            <a:chOff x="806200" y="4664847"/>
            <a:chExt cx="4819930" cy="699375"/>
          </a:xfrm>
        </p:grpSpPr>
        <p:sp>
          <p:nvSpPr>
            <p:cNvPr id="40" name="TextBox 39"/>
            <p:cNvSpPr txBox="1"/>
            <p:nvPr/>
          </p:nvSpPr>
          <p:spPr>
            <a:xfrm>
              <a:off x="1056557" y="4717891"/>
              <a:ext cx="4569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0" dirty="0" smtClean="0">
                  <a:latin typeface="Arial" charset="0"/>
                  <a:ea typeface="Arial" charset="0"/>
                  <a:cs typeface="Arial" charset="0"/>
                </a:rPr>
                <a:t>Pour the contents of the trap through a fine mesh sieve to remove any large sticks and leaves. </a:t>
              </a:r>
              <a:endParaRPr lang="en-US" spc="-1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6200" y="466484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77731" y="5046856"/>
            <a:ext cx="5518270" cy="1008685"/>
            <a:chOff x="760628" y="5664834"/>
            <a:chExt cx="5297846" cy="1008685"/>
          </a:xfrm>
        </p:grpSpPr>
        <p:sp>
          <p:nvSpPr>
            <p:cNvPr id="43" name="TextBox 42"/>
            <p:cNvSpPr txBox="1"/>
            <p:nvPr/>
          </p:nvSpPr>
          <p:spPr>
            <a:xfrm>
              <a:off x="1054649" y="5750189"/>
              <a:ext cx="5003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Knock the sieve against a clean ice cream     container to get all the specimens into the container. 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7731" y="6017252"/>
            <a:ext cx="5125717" cy="1008685"/>
            <a:chOff x="760628" y="5664834"/>
            <a:chExt cx="5125717" cy="1008685"/>
          </a:xfrm>
        </p:grpSpPr>
        <p:sp>
          <p:nvSpPr>
            <p:cNvPr id="27" name="TextBox 26"/>
            <p:cNvSpPr txBox="1"/>
            <p:nvPr/>
          </p:nvSpPr>
          <p:spPr>
            <a:xfrm>
              <a:off x="1054649" y="5750189"/>
              <a:ext cx="48316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preservative to the insects and put the sample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with the label into a specimen jar. 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6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01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7530346" y="2722484"/>
            <a:ext cx="435428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Pick one student to put on disposable gloves. This person carefully removes the trap from the stake. Hold trap with both hands, at the non-sticky ends.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38566" y="1938989"/>
            <a:ext cx="414079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Attach your collection label to the trap with a paperclip. </a:t>
            </a:r>
          </a:p>
        </p:txBody>
      </p:sp>
      <p:sp>
        <p:nvSpPr>
          <p:cNvPr id="21" name="Oval 20"/>
          <p:cNvSpPr/>
          <p:nvPr/>
        </p:nvSpPr>
        <p:spPr>
          <a:xfrm>
            <a:off x="6980299" y="204782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23958" y="1974107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</a:p>
        </p:txBody>
      </p:sp>
      <p:sp>
        <p:nvSpPr>
          <p:cNvPr id="61" name="Oval 60"/>
          <p:cNvSpPr/>
          <p:nvPr/>
        </p:nvSpPr>
        <p:spPr>
          <a:xfrm>
            <a:off x="6959182" y="281486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002841" y="275980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6959182" y="3958144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002841" y="3903084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</a:p>
        </p:txBody>
      </p:sp>
      <p:sp>
        <p:nvSpPr>
          <p:cNvPr id="65" name="Oval 64"/>
          <p:cNvSpPr/>
          <p:nvPr/>
        </p:nvSpPr>
        <p:spPr>
          <a:xfrm>
            <a:off x="6980299" y="528102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023958" y="520730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Collecting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38566" y="3925930"/>
            <a:ext cx="414079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A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piece of cling wrap and carefully place it over the trap. Keep it as smooth as possible. Cut off any excess or fold behind.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38566" y="5191916"/>
            <a:ext cx="4140791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NO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OHP transparency printed with a grid and place over the trap. DO NOT REMOVE the OHP/cling wrap once laid as it will pull the insects off the trap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" y="1975867"/>
            <a:ext cx="6687671" cy="48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2273" b="10472"/>
          <a:stretch/>
        </p:blipFill>
        <p:spPr>
          <a:xfrm>
            <a:off x="-1" y="2265871"/>
            <a:ext cx="12208789" cy="46834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3701" y="2260573"/>
            <a:ext cx="12192000" cy="4688783"/>
          </a:xfrm>
          <a:prstGeom prst="rect">
            <a:avLst/>
          </a:prstGeom>
          <a:solidFill>
            <a:srgbClr val="8B171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075" y="2478310"/>
            <a:ext cx="496388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pieces of plain paper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HB pencil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Scissors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GPS &amp; weather data recorder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Camera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Twist ties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String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Disposable gloves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Preservative (detergent &amp; water)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Trowel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667021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Equipment Checklist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0658" y="2478310"/>
            <a:ext cx="5357641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ice cream containers &amp; lids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Meat tray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2-4 tent pegs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Sticky trap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3-4 paper clips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Box to contain all equipment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OHP transparency with grid (or cling wrap)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Specimen bottles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Fine sieve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Long term preservative (ethanol)</a:t>
            </a: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4" name="Teardrop 43"/>
          <p:cNvSpPr>
            <a:spLocks noChangeAspect="1"/>
          </p:cNvSpPr>
          <p:nvPr/>
        </p:nvSpPr>
        <p:spPr>
          <a:xfrm>
            <a:off x="667021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ardrop 44"/>
          <p:cNvSpPr>
            <a:spLocks noChangeAspect="1"/>
          </p:cNvSpPr>
          <p:nvPr/>
        </p:nvSpPr>
        <p:spPr>
          <a:xfrm>
            <a:off x="667021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661585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ardrop 49"/>
          <p:cNvSpPr>
            <a:spLocks noChangeAspect="1"/>
          </p:cNvSpPr>
          <p:nvPr/>
        </p:nvSpPr>
        <p:spPr>
          <a:xfrm>
            <a:off x="661585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ardrop 50"/>
          <p:cNvSpPr>
            <a:spLocks noChangeAspect="1"/>
          </p:cNvSpPr>
          <p:nvPr/>
        </p:nvSpPr>
        <p:spPr>
          <a:xfrm>
            <a:off x="661585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ardrop 53"/>
          <p:cNvSpPr>
            <a:spLocks noChangeAspect="1"/>
          </p:cNvSpPr>
          <p:nvPr/>
        </p:nvSpPr>
        <p:spPr>
          <a:xfrm>
            <a:off x="659858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ardrop 54"/>
          <p:cNvSpPr>
            <a:spLocks noChangeAspect="1"/>
          </p:cNvSpPr>
          <p:nvPr/>
        </p:nvSpPr>
        <p:spPr>
          <a:xfrm>
            <a:off x="667021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ardrop 55"/>
          <p:cNvSpPr>
            <a:spLocks noChangeAspect="1"/>
          </p:cNvSpPr>
          <p:nvPr/>
        </p:nvSpPr>
        <p:spPr>
          <a:xfrm>
            <a:off x="667021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ardrop 58"/>
          <p:cNvSpPr>
            <a:spLocks noChangeAspect="1"/>
          </p:cNvSpPr>
          <p:nvPr/>
        </p:nvSpPr>
        <p:spPr>
          <a:xfrm>
            <a:off x="659858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ardrop 59"/>
          <p:cNvSpPr>
            <a:spLocks noChangeAspect="1"/>
          </p:cNvSpPr>
          <p:nvPr/>
        </p:nvSpPr>
        <p:spPr>
          <a:xfrm>
            <a:off x="6650658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ardrop 60"/>
          <p:cNvSpPr>
            <a:spLocks noChangeAspect="1"/>
          </p:cNvSpPr>
          <p:nvPr/>
        </p:nvSpPr>
        <p:spPr>
          <a:xfrm>
            <a:off x="6650658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ardrop 61"/>
          <p:cNvSpPr>
            <a:spLocks noChangeAspect="1"/>
          </p:cNvSpPr>
          <p:nvPr/>
        </p:nvSpPr>
        <p:spPr>
          <a:xfrm>
            <a:off x="6650658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ardrop 62"/>
          <p:cNvSpPr>
            <a:spLocks noChangeAspect="1"/>
          </p:cNvSpPr>
          <p:nvPr/>
        </p:nvSpPr>
        <p:spPr>
          <a:xfrm>
            <a:off x="6645222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ardrop 63"/>
          <p:cNvSpPr>
            <a:spLocks noChangeAspect="1"/>
          </p:cNvSpPr>
          <p:nvPr/>
        </p:nvSpPr>
        <p:spPr>
          <a:xfrm>
            <a:off x="6645222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ardrop 64"/>
          <p:cNvSpPr>
            <a:spLocks noChangeAspect="1"/>
          </p:cNvSpPr>
          <p:nvPr/>
        </p:nvSpPr>
        <p:spPr>
          <a:xfrm>
            <a:off x="6645222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ardrop 65"/>
          <p:cNvSpPr>
            <a:spLocks noChangeAspect="1"/>
          </p:cNvSpPr>
          <p:nvPr/>
        </p:nvSpPr>
        <p:spPr>
          <a:xfrm>
            <a:off x="6643495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/>
          <p:cNvSpPr>
            <a:spLocks noChangeAspect="1"/>
          </p:cNvSpPr>
          <p:nvPr/>
        </p:nvSpPr>
        <p:spPr>
          <a:xfrm>
            <a:off x="6650658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/>
          <p:cNvSpPr>
            <a:spLocks noChangeAspect="1"/>
          </p:cNvSpPr>
          <p:nvPr/>
        </p:nvSpPr>
        <p:spPr>
          <a:xfrm>
            <a:off x="6650658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ardrop 68"/>
          <p:cNvSpPr>
            <a:spLocks noChangeAspect="1"/>
          </p:cNvSpPr>
          <p:nvPr/>
        </p:nvSpPr>
        <p:spPr>
          <a:xfrm>
            <a:off x="6643495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259"/>
          <a:stretch/>
        </p:blipFill>
        <p:spPr>
          <a:xfrm>
            <a:off x="0" y="-26126"/>
            <a:ext cx="12192000" cy="6949440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>
            <a:off x="5081452" y="22071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34785" y="2957158"/>
            <a:ext cx="3521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Conduct a surveillance exercise to see what insects are out in the field. </a:t>
            </a:r>
            <a:endParaRPr lang="en-US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5057" y="2380576"/>
            <a:ext cx="3668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Insect Surveillance</a:t>
            </a:r>
          </a:p>
        </p:txBody>
      </p:sp>
    </p:spTree>
    <p:extLst>
      <p:ext uri="{BB962C8B-B14F-4D97-AF65-F5344CB8AC3E}">
        <p14:creationId xmlns:p14="http://schemas.microsoft.com/office/powerpoint/2010/main" val="20866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5180" y="2896198"/>
            <a:ext cx="3291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Conduct a surveillance exercise to see what insects are out in the field. 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517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Insect Surveillance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4562"/>
          <a:stretch/>
        </p:blipFill>
        <p:spPr>
          <a:xfrm>
            <a:off x="0" y="-17929"/>
            <a:ext cx="12192000" cy="6898000"/>
          </a:xfrm>
          <a:prstGeom prst="rect">
            <a:avLst/>
          </a:prstGeom>
        </p:spPr>
      </p:pic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67823" y="2391099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Sticky Traps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1834" y="2846782"/>
            <a:ext cx="3122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Yellow sticky traps will catch insects that fly through the crop attracted to the yellow colour.  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4562" b="24160"/>
          <a:stretch/>
        </p:blipFill>
        <p:spPr>
          <a:xfrm>
            <a:off x="0" y="-17929"/>
            <a:ext cx="12192000" cy="468878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17929"/>
            <a:ext cx="12192000" cy="4688783"/>
          </a:xfrm>
          <a:prstGeom prst="rect">
            <a:avLst/>
          </a:prstGeom>
          <a:solidFill>
            <a:srgbClr val="14194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Sticky Traps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71">
            <a:off x="1326533" y="1615955"/>
            <a:ext cx="2247551" cy="233311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51618" y="3310927"/>
            <a:ext cx="779488" cy="779488"/>
          </a:xfrm>
          <a:prstGeom prst="ellipse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51618" y="2128845"/>
            <a:ext cx="779488" cy="779488"/>
          </a:xfrm>
          <a:prstGeom prst="ellips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2504" y="246490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6167093" y="2211265"/>
            <a:ext cx="2307" cy="1852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169400" y="2675614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2462" y="3416885"/>
            <a:ext cx="0" cy="17389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69400" y="3865506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122504" y="3674675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374527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79704" y="3945019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156164" y="283464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160076" y="3416885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155497" y="4033111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88927" y="2126310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✔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4897" y="3325225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51711" y="2046788"/>
            <a:ext cx="3910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Beneficial insects: </a:t>
            </a:r>
          </a:p>
          <a:p>
            <a:pPr>
              <a:lnSpc>
                <a:spcPts val="2120"/>
              </a:lnSpc>
            </a:pPr>
            <a:endPara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Lacewings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Parasitic Wasps</a:t>
            </a: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4067" y="3236456"/>
            <a:ext cx="44636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 insects: </a:t>
            </a:r>
          </a:p>
          <a:p>
            <a:pPr>
              <a:lnSpc>
                <a:spcPts val="2100"/>
              </a:lnSpc>
            </a:pPr>
            <a:endPara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0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Aphids, Thrips and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Light brown apple moth</a:t>
            </a:r>
          </a:p>
          <a:p>
            <a:pPr>
              <a:lnSpc>
                <a:spcPts val="210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Sticky trap equipment: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 trap labels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 yellow sticky trap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One-two twist ties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Latex gloves for each student handling traps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String to suspend the bottom of the trap just below the leaves in an orchard crop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Three-four paper clips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63" y="1906939"/>
            <a:ext cx="2213375" cy="4310744"/>
          </a:xfrm>
          <a:prstGeom prst="rect">
            <a:avLst/>
          </a:prstGeom>
          <a:effectLst>
            <a:outerShdw blurRad="139700" dist="76200" dir="2700000" sx="102000" sy="102000" algn="tl" rotWithShape="0">
              <a:prstClr val="black">
                <a:alpha val="34000"/>
              </a:prst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6139248" y="2476238"/>
            <a:ext cx="1732443" cy="75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Attach your set-up label to the trap with a paperclip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432640" y="3515535"/>
            <a:ext cx="2161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Hang so long sides point up and down and face it into the breeze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8834" y="2491546"/>
            <a:ext cx="2154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Hang just below the branches so it doesn’t get tangled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08357" y="4510067"/>
            <a:ext cx="2257168" cy="1198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Once in the field the sticky trap will be opened and hung in a tree with string, 2-5m in from the edge of the crop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46915" y="3529753"/>
            <a:ext cx="1971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Collect and place the trap in your equipment box </a:t>
            </a:r>
          </a:p>
        </p:txBody>
      </p:sp>
      <p:sp>
        <p:nvSpPr>
          <p:cNvPr id="21" name="Oval 20"/>
          <p:cNvSpPr/>
          <p:nvPr/>
        </p:nvSpPr>
        <p:spPr>
          <a:xfrm>
            <a:off x="5545953" y="260609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9612" y="253237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524836" y="3623390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68495" y="3568330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524836" y="458378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568495" y="4528728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8868476" y="2609037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912135" y="253531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8868476" y="3644830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8912135" y="3589770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5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Preparing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349"/>
            <a:ext cx="12192000" cy="7985760"/>
          </a:xfrm>
          <a:prstGeom prst="rect">
            <a:avLst/>
          </a:prstGeom>
        </p:spPr>
      </p:pic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8DC74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770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</a:t>
            </a:r>
            <a:endParaRPr lang="en-US" sz="2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4582" y="2950487"/>
            <a:ext cx="3122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 catch ground dwelling invertebrates like beetles, ants, ground-dwelling spiders, cockroaches and thrips.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475" y="6478475"/>
            <a:ext cx="1168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Photo: 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J. Wright, Queensland Museum |Used with permission: </a:t>
            </a:r>
            <a:r>
              <a:rPr lang="en-AU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Queensland Museum © The State of Queensland (Queensland Museum) 2010-2014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AU" sz="11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14440" b="26695"/>
          <a:stretch/>
        </p:blipFill>
        <p:spPr>
          <a:xfrm>
            <a:off x="0" y="-51516"/>
            <a:ext cx="12192000" cy="47007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289" y="-17929"/>
            <a:ext cx="12192000" cy="4688783"/>
          </a:xfrm>
          <a:prstGeom prst="rect">
            <a:avLst/>
          </a:prstGeom>
          <a:solidFill>
            <a:srgbClr val="8DC74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4004" y="279306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167093" y="2211266"/>
            <a:ext cx="1" cy="4565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48774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81074" y="2834196"/>
            <a:ext cx="223721" cy="44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51710" y="2046788"/>
            <a:ext cx="498094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Two ice cream containers with lids</a:t>
            </a:r>
          </a:p>
          <a:p>
            <a:pPr>
              <a:lnSpc>
                <a:spcPts val="2120"/>
              </a:lnSpc>
            </a:pPr>
            <a:endParaRPr lang="en-US" sz="1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clean meat tray large enough to cover the ice cream container </a:t>
            </a:r>
          </a:p>
          <a:p>
            <a:pPr>
              <a:lnSpc>
                <a:spcPts val="2120"/>
              </a:lnSpc>
            </a:pPr>
            <a:endParaRPr lang="en-US" sz="1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Preservative (water with a teaspoon of dishwashing detergent OR methylated spirits) enough to fill the ice cream container to about 3cm deep</a:t>
            </a:r>
          </a:p>
          <a:p>
            <a:pPr>
              <a:lnSpc>
                <a:spcPts val="2120"/>
              </a:lnSpc>
            </a:pP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Other equipment: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trowel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Two-four tent pegs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pair of scissors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fine sieve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Two-three specimen jars with lids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 trap labels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5213">
            <a:off x="2505754" y="1391256"/>
            <a:ext cx="1799039" cy="278251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6166170" y="3005702"/>
            <a:ext cx="0" cy="5299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156164" y="353568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Pitfall Trap Equipment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8166" r="80278" b="63383"/>
          <a:stretch/>
        </p:blipFill>
        <p:spPr bwMode="auto">
          <a:xfrm>
            <a:off x="5984112" y="2248589"/>
            <a:ext cx="6239646" cy="246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925" y="2245501"/>
            <a:ext cx="6232780" cy="2299575"/>
            <a:chOff x="0" y="-13970"/>
            <a:chExt cx="6232780" cy="2206185"/>
          </a:xfrm>
        </p:grpSpPr>
        <p:sp>
          <p:nvSpPr>
            <p:cNvPr id="13" name="Rectangle 12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/>
            <p:cNvSpPr/>
            <p:nvPr/>
          </p:nvSpPr>
          <p:spPr>
            <a:xfrm rot="13500894">
              <a:off x="5901961" y="923730"/>
              <a:ext cx="330853" cy="330784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9844" y="3004457"/>
            <a:ext cx="4963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a hole in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the ice-cream lids (leave an edge of 1-2cm)</a:t>
            </a:r>
          </a:p>
          <a:p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32184"/>
          <a:stretch/>
        </p:blipFill>
        <p:spPr bwMode="auto">
          <a:xfrm>
            <a:off x="8925" y="4548852"/>
            <a:ext cx="6080313" cy="234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 rot="10800000">
            <a:off x="5916678" y="4530987"/>
            <a:ext cx="6275322" cy="2327013"/>
            <a:chOff x="0" y="-13970"/>
            <a:chExt cx="6204960" cy="2206185"/>
          </a:xfrm>
        </p:grpSpPr>
        <p:sp>
          <p:nvSpPr>
            <p:cNvPr id="10" name="Rectangle 9"/>
            <p:cNvSpPr/>
            <p:nvPr/>
          </p:nvSpPr>
          <p:spPr>
            <a:xfrm>
              <a:off x="0" y="-13970"/>
              <a:ext cx="6051379" cy="2206185"/>
            </a:xfrm>
            <a:prstGeom prst="rect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13655219">
              <a:off x="5874141" y="923730"/>
              <a:ext cx="330853" cy="330784"/>
            </a:xfrm>
            <a:prstGeom prst="rtTriangle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53945" y="5204415"/>
            <a:ext cx="4869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the short ends off the meat tray so it makes a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tunnel and place everything in an equipment box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Preparing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665" t="17539" r="17546" b="25365"/>
          <a:stretch/>
        </p:blipFill>
        <p:spPr>
          <a:xfrm>
            <a:off x="2947696" y="4546447"/>
            <a:ext cx="5792562" cy="23129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10800000">
            <a:off x="-27044" y="2245499"/>
            <a:ext cx="12238813" cy="2327013"/>
          </a:xfrm>
          <a:prstGeom prst="rect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1990" y="2478310"/>
            <a:ext cx="496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Dig a hole the size of the container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lid with the hole on the container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a full lid on top of the lid with a hole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container in the ground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15079" y="2462973"/>
            <a:ext cx="496388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Carefully remove the full lip from the top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Add the preservative and label the container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meat container on top and secure with the tent pegs 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DON’T get dirt in the trap!</a:t>
            </a:r>
          </a:p>
        </p:txBody>
      </p:sp>
      <p:sp>
        <p:nvSpPr>
          <p:cNvPr id="30" name="Teardrop 29"/>
          <p:cNvSpPr/>
          <p:nvPr/>
        </p:nvSpPr>
        <p:spPr>
          <a:xfrm>
            <a:off x="823459" y="263811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0"/>
          <p:cNvSpPr/>
          <p:nvPr/>
        </p:nvSpPr>
        <p:spPr>
          <a:xfrm>
            <a:off x="823458" y="305270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/>
          <p:cNvSpPr/>
          <p:nvPr/>
        </p:nvSpPr>
        <p:spPr>
          <a:xfrm>
            <a:off x="823458" y="346728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ardrop 32"/>
          <p:cNvSpPr/>
          <p:nvPr/>
        </p:nvSpPr>
        <p:spPr>
          <a:xfrm>
            <a:off x="823458" y="388567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ardrop 33"/>
          <p:cNvSpPr/>
          <p:nvPr/>
        </p:nvSpPr>
        <p:spPr>
          <a:xfrm>
            <a:off x="6421163" y="306269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ardrop 34"/>
          <p:cNvSpPr/>
          <p:nvPr/>
        </p:nvSpPr>
        <p:spPr>
          <a:xfrm>
            <a:off x="6421162" y="3483970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ardrop 35"/>
          <p:cNvSpPr/>
          <p:nvPr/>
        </p:nvSpPr>
        <p:spPr>
          <a:xfrm>
            <a:off x="6421161" y="3995464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ardrop 36"/>
          <p:cNvSpPr/>
          <p:nvPr/>
        </p:nvSpPr>
        <p:spPr>
          <a:xfrm>
            <a:off x="6421164" y="265362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19822" y="529450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Lid with the hole cut out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8052" y="618395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Preservative (3cm deep)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73210" y="4594344"/>
            <a:ext cx="24535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Meat tray roof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26139" y="529959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Top of container level with soil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74259" y="618395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Ice cream container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14127" y="5185459"/>
            <a:ext cx="601883" cy="405113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6170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769671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1" idx="1"/>
          </p:cNvCxnSpPr>
          <p:nvPr/>
        </p:nvCxnSpPr>
        <p:spPr>
          <a:xfrm flipH="1" flipV="1">
            <a:off x="6934791" y="5294509"/>
            <a:ext cx="491348" cy="259004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40" idx="1"/>
          </p:cNvCxnSpPr>
          <p:nvPr/>
        </p:nvCxnSpPr>
        <p:spPr>
          <a:xfrm>
            <a:off x="7426139" y="4821382"/>
            <a:ext cx="1347071" cy="26878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Installing Your Pitfall Traps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2553</TotalTime>
  <Words>860</Words>
  <Application>Microsoft Macintosh PowerPoint</Application>
  <PresentationFormat>Widescreen</PresentationFormat>
  <Paragraphs>141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Bradley Hand</vt:lpstr>
      <vt:lpstr>Calibri</vt:lpstr>
      <vt:lpstr>Calibri Light</vt:lpstr>
      <vt:lpstr>Helvetica Neue</vt:lpstr>
      <vt:lpstr>Helvetica Neue Medium</vt:lpstr>
      <vt:lpstr>Impact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47</cp:revision>
  <dcterms:created xsi:type="dcterms:W3CDTF">2016-02-15T01:23:05Z</dcterms:created>
  <dcterms:modified xsi:type="dcterms:W3CDTF">2016-05-09T03:29:22Z</dcterms:modified>
</cp:coreProperties>
</file>