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tif" ContentType="image/tiff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69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1" r:id="rId13"/>
    <p:sldId id="282" r:id="rId14"/>
    <p:sldId id="28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194B"/>
    <a:srgbClr val="425C78"/>
    <a:srgbClr val="8DC740"/>
    <a:srgbClr val="8B17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499"/>
    <p:restoredTop sz="94674"/>
  </p:normalViewPr>
  <p:slideViewPr>
    <p:cSldViewPr snapToGrid="0" snapToObjects="1">
      <p:cViewPr>
        <p:scale>
          <a:sx n="71" d="100"/>
          <a:sy n="71" d="100"/>
        </p:scale>
        <p:origin x="560" y="131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124A34-E56D-EA4B-96B3-423C8940FB34}" type="datetimeFigureOut">
              <a:rPr lang="en-US" smtClean="0"/>
              <a:t>5/9/16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AA7E07-D868-2A43-B6F5-609F827BF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812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entomology.k-state.edu</a:t>
            </a:r>
            <a:r>
              <a:rPr lang="en-US" dirty="0" smtClean="0"/>
              <a:t>/extension/special-projects/potato-psyllid-survey/archive2010.html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AA7E07-D868-2A43-B6F5-609F827BFEF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909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entomology.k-state.edu</a:t>
            </a:r>
            <a:r>
              <a:rPr lang="en-US" dirty="0" smtClean="0"/>
              <a:t>/extension/special-projects/potato-psyllid-survey/archive2010.html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AA7E07-D868-2A43-B6F5-609F827BFEF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404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AA7E07-D868-2A43-B6F5-609F827BFEF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81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AA7E07-D868-2A43-B6F5-609F827BFEF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396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5/9/16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173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5/9/16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48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5/9/16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753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5/9/16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67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5/9/16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778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5/9/16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297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5/9/16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926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5/9/16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599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5/9/16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63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5/9/16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159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5/9/16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723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C60134-6D1D-8545-B878-3C1A75971B9A}" type="datetimeFigureOut">
              <a:rPr lang="en-US" smtClean="0"/>
              <a:t>5/9/16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440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Relationship Id="rId3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Relationship Id="rId3" Type="http://schemas.openxmlformats.org/officeDocument/2006/relationships/image" Target="../media/image15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t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"/><Relationship Id="rId3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9.t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Relationship Id="rId3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"/>
          <a:stretch/>
        </p:blipFill>
        <p:spPr>
          <a:xfrm>
            <a:off x="7182415" y="2131722"/>
            <a:ext cx="3816511" cy="18404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83534" y="2987638"/>
            <a:ext cx="55226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000"/>
              </a:lnSpc>
            </a:pPr>
            <a:r>
              <a:rPr lang="en-US" sz="2400" b="1" dirty="0" smtClean="0">
                <a:latin typeface="Arial" charset="0"/>
                <a:ea typeface="Arial" charset="0"/>
                <a:cs typeface="Arial" charset="0"/>
              </a:rPr>
              <a:t>Citrus Biosecurity</a:t>
            </a:r>
          </a:p>
          <a:p>
            <a:pPr algn="r">
              <a:lnSpc>
                <a:spcPts val="3000"/>
              </a:lnSpc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Lesson 3 | Fieldwork Planner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09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32825" b="14367"/>
          <a:stretch/>
        </p:blipFill>
        <p:spPr>
          <a:xfrm>
            <a:off x="6072000" y="2245500"/>
            <a:ext cx="6146369" cy="461250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071999" y="2245500"/>
            <a:ext cx="6172739" cy="4612500"/>
          </a:xfrm>
          <a:prstGeom prst="rect">
            <a:avLst/>
          </a:prstGeom>
          <a:solidFill>
            <a:srgbClr val="14194B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"/>
          <a:stretch/>
        </p:blipFill>
        <p:spPr>
          <a:xfrm>
            <a:off x="10678598" y="65316"/>
            <a:ext cx="1339231" cy="64580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925" y="2245501"/>
            <a:ext cx="6072554" cy="4612500"/>
          </a:xfrm>
          <a:prstGeom prst="rect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Triangle 13"/>
          <p:cNvSpPr/>
          <p:nvPr/>
        </p:nvSpPr>
        <p:spPr>
          <a:xfrm rot="13500894">
            <a:off x="5903883" y="3229896"/>
            <a:ext cx="344858" cy="330784"/>
          </a:xfrm>
          <a:prstGeom prst="rtTriangle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32003" y="2666602"/>
            <a:ext cx="496388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>
                <a:latin typeface="Helvetica Neue" charset="0"/>
                <a:ea typeface="Helvetica Neue" charset="0"/>
                <a:cs typeface="Helvetica Neue" charset="0"/>
              </a:rPr>
              <a:t>Once collected, your insect specimens can only be useful for plant biosecurity purposes if the trap has a </a:t>
            </a:r>
            <a:r>
              <a:rPr lang="en-AU" sz="2000" dirty="0" smtClean="0">
                <a:latin typeface="Helvetica Neue" charset="0"/>
                <a:ea typeface="Helvetica Neue" charset="0"/>
                <a:cs typeface="Helvetica Neue" charset="0"/>
              </a:rPr>
              <a:t>label.</a:t>
            </a:r>
          </a:p>
          <a:p>
            <a:endParaRPr lang="en-AU" sz="2000" dirty="0">
              <a:latin typeface="Helvetica Neue" charset="0"/>
              <a:ea typeface="Helvetica Neue" charset="0"/>
              <a:cs typeface="Helvetica Neue" charset="0"/>
            </a:endParaRPr>
          </a:p>
          <a:p>
            <a:r>
              <a:rPr lang="en-AU" sz="2000" dirty="0">
                <a:latin typeface="Helvetica Neue" charset="0"/>
                <a:ea typeface="Helvetica Neue" charset="0"/>
                <a:cs typeface="Helvetica Neue" charset="0"/>
              </a:rPr>
              <a:t>Without a label the specimen has no scientific </a:t>
            </a:r>
            <a:r>
              <a:rPr lang="en-AU" sz="2000" dirty="0" smtClean="0">
                <a:latin typeface="Helvetica Neue" charset="0"/>
                <a:ea typeface="Helvetica Neue" charset="0"/>
                <a:cs typeface="Helvetica Neue" charset="0"/>
              </a:rPr>
              <a:t>value. </a:t>
            </a:r>
          </a:p>
          <a:p>
            <a:endParaRPr lang="en-AU" sz="2000" dirty="0">
              <a:latin typeface="Helvetica Neue" charset="0"/>
              <a:ea typeface="Helvetica Neue" charset="0"/>
              <a:cs typeface="Helvetica Neue" charset="0"/>
            </a:endParaRPr>
          </a:p>
          <a:p>
            <a:r>
              <a:rPr lang="en-AU" sz="2000" dirty="0">
                <a:latin typeface="Helvetica Neue" charset="0"/>
                <a:ea typeface="Helvetica Neue" charset="0"/>
                <a:cs typeface="Helvetica Neue" charset="0"/>
              </a:rPr>
              <a:t>Create labels out of plain </a:t>
            </a:r>
            <a:r>
              <a:rPr lang="en-AU" sz="2000" dirty="0" smtClean="0">
                <a:latin typeface="Helvetica Neue" charset="0"/>
                <a:ea typeface="Helvetica Neue" charset="0"/>
                <a:cs typeface="Helvetica Neue" charset="0"/>
              </a:rPr>
              <a:t>paper cut to size and </a:t>
            </a:r>
            <a:r>
              <a:rPr lang="en-AU" sz="2000" dirty="0">
                <a:latin typeface="Helvetica Neue" charset="0"/>
                <a:ea typeface="Helvetica Neue" charset="0"/>
                <a:cs typeface="Helvetica Neue" charset="0"/>
              </a:rPr>
              <a:t>write on them with HB </a:t>
            </a:r>
            <a:r>
              <a:rPr lang="en-AU" sz="2000" dirty="0" smtClean="0">
                <a:latin typeface="Helvetica Neue" charset="0"/>
                <a:ea typeface="Helvetica Neue" charset="0"/>
                <a:cs typeface="Helvetica Neue" charset="0"/>
              </a:rPr>
              <a:t>pencil.</a:t>
            </a:r>
          </a:p>
          <a:p>
            <a:endParaRPr lang="en-AU" sz="2000" dirty="0">
              <a:latin typeface="Helvetica Neue" charset="0"/>
              <a:ea typeface="Helvetica Neue" charset="0"/>
              <a:cs typeface="Helvetica Neue" charset="0"/>
            </a:endParaRPr>
          </a:p>
          <a:p>
            <a:r>
              <a:rPr lang="en-AU" sz="2000" dirty="0">
                <a:latin typeface="Helvetica Neue" charset="0"/>
                <a:ea typeface="Helvetica Neue" charset="0"/>
                <a:cs typeface="Helvetica Neue" charset="0"/>
              </a:rPr>
              <a:t>Labels must include all of </a:t>
            </a:r>
            <a:r>
              <a:rPr lang="en-AU" sz="2000" dirty="0" smtClean="0">
                <a:latin typeface="Helvetica Neue" charset="0"/>
                <a:ea typeface="Helvetica Neue" charset="0"/>
                <a:cs typeface="Helvetica Neue" charset="0"/>
              </a:rPr>
              <a:t>these </a:t>
            </a:r>
            <a:r>
              <a:rPr lang="en-AU" sz="2000" dirty="0">
                <a:latin typeface="Helvetica Neue" charset="0"/>
                <a:ea typeface="Helvetica Neue" charset="0"/>
                <a:cs typeface="Helvetica Neue" charset="0"/>
              </a:rPr>
              <a:t>details </a:t>
            </a:r>
            <a:r>
              <a:rPr lang="en-AU" sz="2000" dirty="0" smtClean="0">
                <a:latin typeface="Helvetica Neue" charset="0"/>
                <a:ea typeface="Helvetica Neue" charset="0"/>
                <a:cs typeface="Helvetica Neue" charset="0"/>
              </a:rPr>
              <a:t>and </a:t>
            </a:r>
            <a:r>
              <a:rPr lang="en-AU" sz="2000" dirty="0">
                <a:latin typeface="Helvetica Neue" charset="0"/>
                <a:ea typeface="Helvetica Neue" charset="0"/>
                <a:cs typeface="Helvetica Neue" charset="0"/>
              </a:rPr>
              <a:t>be placed inside or on each </a:t>
            </a:r>
            <a:r>
              <a:rPr lang="en-AU" sz="2000" dirty="0" smtClean="0">
                <a:latin typeface="Helvetica Neue" charset="0"/>
                <a:ea typeface="Helvetica Neue" charset="0"/>
                <a:cs typeface="Helvetica Neue" charset="0"/>
              </a:rPr>
              <a:t>trap.</a:t>
            </a:r>
            <a:endParaRPr lang="en-AU" sz="2000" dirty="0">
              <a:latin typeface="Helvetica Neue" charset="0"/>
              <a:ea typeface="Helvetica Neue" charset="0"/>
              <a:cs typeface="Helvetica Neue" charset="0"/>
            </a:endParaRPr>
          </a:p>
          <a:p>
            <a:endParaRPr lang="en-AU" sz="2000" dirty="0">
              <a:latin typeface="Helvetica Neue" charset="0"/>
              <a:ea typeface="Helvetica Neue" charset="0"/>
              <a:cs typeface="Helvetica Neue" charset="0"/>
            </a:endParaRPr>
          </a:p>
          <a:p>
            <a:endParaRPr lang="en-US" sz="2000" dirty="0">
              <a:latin typeface="Helvetica Neue" charset="0"/>
              <a:ea typeface="Helvetica Neue" charset="0"/>
              <a:cs typeface="Helvetica Neue" charset="0"/>
            </a:endParaRPr>
          </a:p>
          <a:p>
            <a:endParaRPr lang="en-US" sz="20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01633" y="2592475"/>
            <a:ext cx="48691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Location:    	</a:t>
            </a:r>
            <a:r>
              <a:rPr lang="en-US" sz="2000" dirty="0" smtClean="0">
                <a:solidFill>
                  <a:schemeClr val="bg1"/>
                </a:solidFill>
                <a:latin typeface="Bradley Hand" charset="0"/>
                <a:ea typeface="Bradley Hand" charset="0"/>
                <a:cs typeface="Bradley Hand" charset="0"/>
              </a:rPr>
              <a:t>School Ag Farm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Date:    		</a:t>
            </a:r>
            <a:r>
              <a:rPr lang="en-US" sz="2000" dirty="0" smtClean="0">
                <a:solidFill>
                  <a:schemeClr val="bg1"/>
                </a:solidFill>
                <a:latin typeface="Bradley Hand" charset="0"/>
                <a:ea typeface="Bradley Hand" charset="0"/>
                <a:cs typeface="Bradley Hand" charset="0"/>
              </a:rPr>
              <a:t>23/02/2016</a:t>
            </a:r>
            <a:endParaRPr lang="en-US" sz="2000" dirty="0">
              <a:solidFill>
                <a:schemeClr val="bg1"/>
              </a:solidFill>
              <a:latin typeface="Bradley Hand" charset="0"/>
              <a:ea typeface="Bradley Hand" charset="0"/>
              <a:cs typeface="Bradley Hand" charset="0"/>
            </a:endParaRP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Collector:    	</a:t>
            </a:r>
            <a:r>
              <a:rPr lang="en-US" sz="2000" dirty="0" smtClean="0">
                <a:solidFill>
                  <a:schemeClr val="bg1"/>
                </a:solidFill>
                <a:latin typeface="Bradley Hand" charset="0"/>
                <a:ea typeface="Bradley Hand" charset="0"/>
                <a:cs typeface="Bradley Hand" charset="0"/>
              </a:rPr>
              <a:t>Year 9, class 1</a:t>
            </a:r>
            <a:endParaRPr lang="en-US" sz="2000" dirty="0">
              <a:solidFill>
                <a:schemeClr val="bg1"/>
              </a:solidFill>
              <a:latin typeface="Bradley Hand" charset="0"/>
              <a:ea typeface="Bradley Hand" charset="0"/>
              <a:cs typeface="Bradley Hand" charset="0"/>
            </a:endParaRP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Crop type:    	</a:t>
            </a:r>
            <a:r>
              <a:rPr lang="en-US" sz="2000" dirty="0" smtClean="0">
                <a:solidFill>
                  <a:schemeClr val="bg1"/>
                </a:solidFill>
                <a:latin typeface="Bradley Hand" charset="0"/>
                <a:ea typeface="Bradley Hand" charset="0"/>
                <a:cs typeface="Bradley Hand" charset="0"/>
              </a:rPr>
              <a:t>Oranges</a:t>
            </a:r>
          </a:p>
          <a:p>
            <a:pPr lvl="0">
              <a:lnSpc>
                <a:spcPct val="150000"/>
              </a:lnSpc>
            </a:pPr>
            <a:r>
              <a:rPr lang="en-US" sz="2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Growth stage:    </a:t>
            </a:r>
            <a:r>
              <a:rPr lang="en-US" sz="2000" dirty="0" smtClean="0">
                <a:solidFill>
                  <a:schemeClr val="bg1"/>
                </a:solidFill>
                <a:latin typeface="Bradley Hand" charset="0"/>
                <a:ea typeface="Bradley Hand" charset="0"/>
                <a:cs typeface="Bradley Hand" charset="0"/>
              </a:rPr>
              <a:t>Flowering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Trap type:    	</a:t>
            </a:r>
            <a:r>
              <a:rPr lang="en-US" sz="2000" dirty="0" smtClean="0">
                <a:solidFill>
                  <a:schemeClr val="bg1"/>
                </a:solidFill>
                <a:latin typeface="Bradley Hand" charset="0"/>
                <a:ea typeface="Bradley Hand" charset="0"/>
                <a:cs typeface="Bradley Hand" charset="0"/>
              </a:rPr>
              <a:t>Pitfall trap</a:t>
            </a:r>
            <a:endParaRPr lang="en-US" sz="2000" dirty="0">
              <a:solidFill>
                <a:schemeClr val="bg1"/>
              </a:solidFill>
              <a:latin typeface="Bradley Hand" charset="0"/>
              <a:ea typeface="Bradley Hand" charset="0"/>
              <a:cs typeface="Bradley Hand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27430" y="626577"/>
            <a:ext cx="679292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>
                <a:latin typeface="Helvetica Neue" charset="0"/>
                <a:ea typeface="Helvetica Neue" charset="0"/>
                <a:cs typeface="Helvetica Neue" charset="0"/>
              </a:rPr>
              <a:t>Trap Labels</a:t>
            </a:r>
          </a:p>
        </p:txBody>
      </p:sp>
      <p:sp>
        <p:nvSpPr>
          <p:cNvPr id="22" name="Teardrop 21"/>
          <p:cNvSpPr>
            <a:spLocks noChangeAspect="1"/>
          </p:cNvSpPr>
          <p:nvPr/>
        </p:nvSpPr>
        <p:spPr>
          <a:xfrm>
            <a:off x="757021" y="791350"/>
            <a:ext cx="360000" cy="360000"/>
          </a:xfrm>
          <a:prstGeom prst="teardrop">
            <a:avLst/>
          </a:prstGeom>
          <a:solidFill>
            <a:srgbClr val="8B17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ardrop 14"/>
          <p:cNvSpPr/>
          <p:nvPr/>
        </p:nvSpPr>
        <p:spPr>
          <a:xfrm>
            <a:off x="7175907" y="2791898"/>
            <a:ext cx="293915" cy="293915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ardrop 15"/>
          <p:cNvSpPr/>
          <p:nvPr/>
        </p:nvSpPr>
        <p:spPr>
          <a:xfrm>
            <a:off x="7181349" y="3243655"/>
            <a:ext cx="293915" cy="293915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ardrop 22"/>
          <p:cNvSpPr/>
          <p:nvPr/>
        </p:nvSpPr>
        <p:spPr>
          <a:xfrm>
            <a:off x="7175906" y="3695412"/>
            <a:ext cx="293915" cy="293915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ardrop 23"/>
          <p:cNvSpPr/>
          <p:nvPr/>
        </p:nvSpPr>
        <p:spPr>
          <a:xfrm>
            <a:off x="7178358" y="4147169"/>
            <a:ext cx="293915" cy="293915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ardrop 24"/>
          <p:cNvSpPr/>
          <p:nvPr/>
        </p:nvSpPr>
        <p:spPr>
          <a:xfrm>
            <a:off x="7175906" y="4620192"/>
            <a:ext cx="293915" cy="293915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ardrop 25"/>
          <p:cNvSpPr/>
          <p:nvPr/>
        </p:nvSpPr>
        <p:spPr>
          <a:xfrm>
            <a:off x="7175905" y="5071949"/>
            <a:ext cx="293915" cy="293915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44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42041"/>
          <a:stretch/>
        </p:blipFill>
        <p:spPr>
          <a:xfrm>
            <a:off x="-13110" y="-17929"/>
            <a:ext cx="12192000" cy="4693342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-3701" y="-17929"/>
            <a:ext cx="12192000" cy="4688783"/>
          </a:xfrm>
          <a:prstGeom prst="rect">
            <a:avLst/>
          </a:prstGeom>
          <a:solidFill>
            <a:srgbClr val="14194B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6051696" y="1610770"/>
            <a:ext cx="5940435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lnSpc>
                <a:spcPts val="212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Why</a:t>
            </a:r>
            <a:r>
              <a:rPr lang="en-US" sz="20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? </a:t>
            </a:r>
            <a:r>
              <a:rPr lang="en-US" sz="20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To better understand data especially in long studies that go for many </a:t>
            </a:r>
            <a:r>
              <a:rPr lang="en-US" sz="2000" dirty="0" smtClean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years.</a:t>
            </a:r>
          </a:p>
          <a:p>
            <a:pPr marL="0" lvl="1">
              <a:lnSpc>
                <a:spcPts val="2120"/>
              </a:lnSpc>
            </a:pPr>
            <a:endParaRPr lang="en-US" sz="8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marL="0" lvl="1">
              <a:lnSpc>
                <a:spcPts val="2120"/>
              </a:lnSpc>
            </a:pPr>
            <a:r>
              <a:rPr lang="en-US" sz="20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If there are big differences seen in the data this could be related to a weather event such as wet weather or </a:t>
            </a:r>
            <a:r>
              <a:rPr lang="en-US" sz="2000" dirty="0" smtClean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drought.</a:t>
            </a:r>
          </a:p>
          <a:p>
            <a:pPr marL="0" lvl="1">
              <a:lnSpc>
                <a:spcPts val="2120"/>
              </a:lnSpc>
            </a:pPr>
            <a:endParaRPr lang="en-US" sz="8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marL="0" lvl="1">
              <a:lnSpc>
                <a:spcPts val="2120"/>
              </a:lnSpc>
            </a:pPr>
            <a:r>
              <a:rPr lang="en-US" sz="20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Wind direction might also give clues to where flying insects are coming </a:t>
            </a:r>
            <a:r>
              <a:rPr lang="en-US" sz="2000" dirty="0" smtClean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from.</a:t>
            </a:r>
            <a:endParaRPr lang="en-US" sz="20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marL="0" lvl="1">
              <a:lnSpc>
                <a:spcPts val="2120"/>
              </a:lnSpc>
            </a:pPr>
            <a:endParaRPr lang="en-US" sz="20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85794" y="5320699"/>
            <a:ext cx="27469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Record with weather data recorder: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" name="Teardrop 35"/>
          <p:cNvSpPr/>
          <p:nvPr/>
        </p:nvSpPr>
        <p:spPr>
          <a:xfrm>
            <a:off x="3755569" y="5435003"/>
            <a:ext cx="293915" cy="293915"/>
          </a:xfrm>
          <a:prstGeom prst="teardrop">
            <a:avLst/>
          </a:prstGeom>
          <a:solidFill>
            <a:srgbClr val="425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4049485" y="5369690"/>
            <a:ext cx="1887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latin typeface="Arial" charset="0"/>
                <a:ea typeface="Arial" charset="0"/>
                <a:cs typeface="Arial" charset="0"/>
              </a:rPr>
              <a:t>Temperature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9" name="Teardrop 38"/>
          <p:cNvSpPr/>
          <p:nvPr/>
        </p:nvSpPr>
        <p:spPr>
          <a:xfrm>
            <a:off x="6111656" y="5424899"/>
            <a:ext cx="293915" cy="293915"/>
          </a:xfrm>
          <a:prstGeom prst="teardrop">
            <a:avLst/>
          </a:prstGeom>
          <a:solidFill>
            <a:srgbClr val="425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6405571" y="5359586"/>
            <a:ext cx="3559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Relative humidity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1" name="Teardrop 40"/>
          <p:cNvSpPr/>
          <p:nvPr/>
        </p:nvSpPr>
        <p:spPr>
          <a:xfrm>
            <a:off x="9029696" y="5435003"/>
            <a:ext cx="293915" cy="293915"/>
          </a:xfrm>
          <a:prstGeom prst="teardrop">
            <a:avLst/>
          </a:prstGeom>
          <a:solidFill>
            <a:srgbClr val="425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9332983" y="5369690"/>
            <a:ext cx="3559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Wind speed &amp; direction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27430" y="626577"/>
            <a:ext cx="679292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Measuring Weather Conditions</a:t>
            </a:r>
          </a:p>
        </p:txBody>
      </p:sp>
      <p:sp>
        <p:nvSpPr>
          <p:cNvPr id="30" name="Teardrop 29"/>
          <p:cNvSpPr>
            <a:spLocks noChangeAspect="1"/>
          </p:cNvSpPr>
          <p:nvPr/>
        </p:nvSpPr>
        <p:spPr>
          <a:xfrm>
            <a:off x="757021" y="791350"/>
            <a:ext cx="360000" cy="36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317603">
            <a:off x="2486567" y="1338586"/>
            <a:ext cx="1168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52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28"/>
          <a:stretch/>
        </p:blipFill>
        <p:spPr>
          <a:xfrm>
            <a:off x="5131939" y="2265894"/>
            <a:ext cx="7060061" cy="45921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54"/>
          <a:stretch/>
        </p:blipFill>
        <p:spPr>
          <a:xfrm>
            <a:off x="3913617" y="2245500"/>
            <a:ext cx="8244893" cy="46124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1" r="13994"/>
          <a:stretch/>
        </p:blipFill>
        <p:spPr>
          <a:xfrm>
            <a:off x="4948711" y="2245500"/>
            <a:ext cx="7243289" cy="4633924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8925" y="2245501"/>
            <a:ext cx="6197080" cy="4612499"/>
            <a:chOff x="0" y="-13970"/>
            <a:chExt cx="6197080" cy="2206185"/>
          </a:xfrm>
        </p:grpSpPr>
        <p:sp>
          <p:nvSpPr>
            <p:cNvPr id="54" name="Rectangle 53"/>
            <p:cNvSpPr/>
            <p:nvPr/>
          </p:nvSpPr>
          <p:spPr>
            <a:xfrm>
              <a:off x="0" y="-13970"/>
              <a:ext cx="6072554" cy="2206185"/>
            </a:xfrm>
            <a:prstGeom prst="rect">
              <a:avLst/>
            </a:prstGeom>
            <a:solidFill>
              <a:srgbClr val="8DC7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ight Triangle 54"/>
            <p:cNvSpPr/>
            <p:nvPr/>
          </p:nvSpPr>
          <p:spPr>
            <a:xfrm rot="13500894">
              <a:off x="6001455" y="150332"/>
              <a:ext cx="124974" cy="266277"/>
            </a:xfrm>
            <a:prstGeom prst="rtTriangle">
              <a:avLst/>
            </a:prstGeom>
            <a:solidFill>
              <a:srgbClr val="8DC7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"/>
          <a:stretch/>
        </p:blipFill>
        <p:spPr>
          <a:xfrm>
            <a:off x="10678598" y="65316"/>
            <a:ext cx="1339231" cy="64580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127430" y="626577"/>
            <a:ext cx="679292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>
                <a:latin typeface="Helvetica Neue" charset="0"/>
                <a:ea typeface="Helvetica Neue" charset="0"/>
                <a:cs typeface="Helvetica Neue" charset="0"/>
              </a:rPr>
              <a:t>Collecting your pitfall traps</a:t>
            </a:r>
          </a:p>
        </p:txBody>
      </p:sp>
      <p:sp>
        <p:nvSpPr>
          <p:cNvPr id="22" name="Teardrop 21"/>
          <p:cNvSpPr>
            <a:spLocks noChangeAspect="1"/>
          </p:cNvSpPr>
          <p:nvPr/>
        </p:nvSpPr>
        <p:spPr>
          <a:xfrm>
            <a:off x="757021" y="791350"/>
            <a:ext cx="360000" cy="360000"/>
          </a:xfrm>
          <a:prstGeom prst="teardrop">
            <a:avLst/>
          </a:prstGeom>
          <a:solidFill>
            <a:srgbClr val="8B17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81338" y="2255809"/>
            <a:ext cx="4669787" cy="1008898"/>
            <a:chOff x="760628" y="2255809"/>
            <a:chExt cx="4669787" cy="1008898"/>
          </a:xfrm>
        </p:grpSpPr>
        <p:sp>
          <p:nvSpPr>
            <p:cNvPr id="32" name="TextBox 31"/>
            <p:cNvSpPr txBox="1"/>
            <p:nvPr/>
          </p:nvSpPr>
          <p:spPr>
            <a:xfrm>
              <a:off x="1042376" y="2341377"/>
              <a:ext cx="438803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 charset="0"/>
                  <a:ea typeface="Arial" charset="0"/>
                  <a:cs typeface="Arial" charset="0"/>
                </a:rPr>
                <a:t>Lift the roof off the trap and carefully </a:t>
              </a:r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lift the container out of the ground.</a:t>
              </a:r>
            </a:p>
            <a:p>
              <a:endParaRPr lang="en-US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60628" y="2255809"/>
              <a:ext cx="684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1</a:t>
              </a:r>
              <a:endParaRPr lang="en-US" sz="32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81338" y="2961640"/>
            <a:ext cx="4669787" cy="705950"/>
            <a:chOff x="760628" y="3086703"/>
            <a:chExt cx="4669787" cy="705950"/>
          </a:xfrm>
        </p:grpSpPr>
        <p:sp>
          <p:nvSpPr>
            <p:cNvPr id="35" name="TextBox 34"/>
            <p:cNvSpPr txBox="1"/>
            <p:nvPr/>
          </p:nvSpPr>
          <p:spPr>
            <a:xfrm>
              <a:off x="1036445" y="3146322"/>
              <a:ext cx="43939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 charset="0"/>
                  <a:ea typeface="Arial" charset="0"/>
                  <a:cs typeface="Arial" charset="0"/>
                </a:rPr>
                <a:t>Take the lid off making sure no dirt falls in the trap.</a:t>
              </a:r>
              <a:endParaRPr lang="en-US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60628" y="3086703"/>
              <a:ext cx="684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2</a:t>
              </a:r>
              <a:endParaRPr lang="en-US" sz="32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577731" y="3677969"/>
            <a:ext cx="4891628" cy="705319"/>
            <a:chOff x="773437" y="3913197"/>
            <a:chExt cx="4891628" cy="705319"/>
          </a:xfrm>
        </p:grpSpPr>
        <p:sp>
          <p:nvSpPr>
            <p:cNvPr id="36" name="TextBox 35"/>
            <p:cNvSpPr txBox="1"/>
            <p:nvPr/>
          </p:nvSpPr>
          <p:spPr>
            <a:xfrm>
              <a:off x="1054649" y="3972185"/>
              <a:ext cx="46104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 charset="0"/>
                  <a:ea typeface="Arial" charset="0"/>
                  <a:cs typeface="Arial" charset="0"/>
                </a:rPr>
                <a:t>Add a label with the date of collection into the container.</a:t>
              </a:r>
              <a:endParaRPr lang="en-US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773437" y="3913197"/>
              <a:ext cx="684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3</a:t>
              </a:r>
              <a:endParaRPr lang="en-US" sz="32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575649" y="4362187"/>
            <a:ext cx="5505829" cy="699375"/>
            <a:chOff x="806200" y="4664847"/>
            <a:chExt cx="4819930" cy="699375"/>
          </a:xfrm>
        </p:grpSpPr>
        <p:sp>
          <p:nvSpPr>
            <p:cNvPr id="40" name="TextBox 39"/>
            <p:cNvSpPr txBox="1"/>
            <p:nvPr/>
          </p:nvSpPr>
          <p:spPr>
            <a:xfrm>
              <a:off x="1056557" y="4717891"/>
              <a:ext cx="45695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pc="-10" dirty="0" smtClean="0">
                  <a:latin typeface="Arial" charset="0"/>
                  <a:ea typeface="Arial" charset="0"/>
                  <a:cs typeface="Arial" charset="0"/>
                </a:rPr>
                <a:t>Pour the contents of the trap through a fine mesh sieve to remove any large sticks and leaves. </a:t>
              </a:r>
              <a:endParaRPr lang="en-US" spc="-1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06200" y="4664847"/>
              <a:ext cx="684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4</a:t>
              </a:r>
              <a:endParaRPr lang="en-US" sz="32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577731" y="5046856"/>
            <a:ext cx="5518270" cy="1008685"/>
            <a:chOff x="760628" y="5664834"/>
            <a:chExt cx="5297846" cy="1008685"/>
          </a:xfrm>
        </p:grpSpPr>
        <p:sp>
          <p:nvSpPr>
            <p:cNvPr id="43" name="TextBox 42"/>
            <p:cNvSpPr txBox="1"/>
            <p:nvPr/>
          </p:nvSpPr>
          <p:spPr>
            <a:xfrm>
              <a:off x="1054649" y="5750189"/>
              <a:ext cx="50038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 charset="0"/>
                  <a:ea typeface="Arial" charset="0"/>
                  <a:cs typeface="Arial" charset="0"/>
                </a:rPr>
                <a:t>Knock the sieve against a clean ice cream     container to get all the specimens into the container. </a:t>
              </a:r>
              <a:endParaRPr lang="en-US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60628" y="5664834"/>
              <a:ext cx="684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5</a:t>
              </a:r>
              <a:endParaRPr lang="en-US" sz="32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77731" y="6017252"/>
            <a:ext cx="5125717" cy="1008685"/>
            <a:chOff x="760628" y="5664834"/>
            <a:chExt cx="5125717" cy="1008685"/>
          </a:xfrm>
        </p:grpSpPr>
        <p:sp>
          <p:nvSpPr>
            <p:cNvPr id="27" name="TextBox 26"/>
            <p:cNvSpPr txBox="1"/>
            <p:nvPr/>
          </p:nvSpPr>
          <p:spPr>
            <a:xfrm>
              <a:off x="1054649" y="5750189"/>
              <a:ext cx="483169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 charset="0"/>
                  <a:ea typeface="Arial" charset="0"/>
                  <a:cs typeface="Arial" charset="0"/>
                </a:rPr>
                <a:t>Add a preservative to the insects and put the sample </a:t>
              </a:r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with the label into a specimen jar. </a:t>
              </a:r>
            </a:p>
            <a:p>
              <a:endParaRPr lang="en-US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60628" y="5664834"/>
              <a:ext cx="684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6</a:t>
              </a:r>
              <a:endParaRPr lang="en-US" sz="32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1129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9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4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Box 51"/>
          <p:cNvSpPr txBox="1"/>
          <p:nvPr/>
        </p:nvSpPr>
        <p:spPr>
          <a:xfrm>
            <a:off x="7530346" y="2722484"/>
            <a:ext cx="4354286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Pick one student to put on disposable gloves. This person carefully removes the trap from the stake. Hold trap with both hands, at the non-sticky ends.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538566" y="1938989"/>
            <a:ext cx="4140791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Attach your collection label to the trap with a paperclip. </a:t>
            </a:r>
          </a:p>
        </p:txBody>
      </p:sp>
      <p:sp>
        <p:nvSpPr>
          <p:cNvPr id="21" name="Oval 20"/>
          <p:cNvSpPr/>
          <p:nvPr/>
        </p:nvSpPr>
        <p:spPr>
          <a:xfrm>
            <a:off x="6980299" y="2047828"/>
            <a:ext cx="438921" cy="438921"/>
          </a:xfrm>
          <a:prstGeom prst="ellipse">
            <a:avLst/>
          </a:prstGeom>
          <a:solidFill>
            <a:srgbClr val="425C78"/>
          </a:solidFill>
          <a:ln w="63500">
            <a:solidFill>
              <a:srgbClr val="425C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023958" y="1974107"/>
            <a:ext cx="8327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rPr>
              <a:t>1</a:t>
            </a:r>
          </a:p>
        </p:txBody>
      </p:sp>
      <p:sp>
        <p:nvSpPr>
          <p:cNvPr id="61" name="Oval 60"/>
          <p:cNvSpPr/>
          <p:nvPr/>
        </p:nvSpPr>
        <p:spPr>
          <a:xfrm>
            <a:off x="6959182" y="2814866"/>
            <a:ext cx="438921" cy="438921"/>
          </a:xfrm>
          <a:prstGeom prst="ellipse">
            <a:avLst/>
          </a:prstGeom>
          <a:solidFill>
            <a:srgbClr val="425C78"/>
          </a:solidFill>
          <a:ln w="63500">
            <a:solidFill>
              <a:srgbClr val="425C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7002841" y="2759806"/>
            <a:ext cx="8327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rPr>
              <a:t>2</a:t>
            </a:r>
          </a:p>
        </p:txBody>
      </p:sp>
      <p:sp>
        <p:nvSpPr>
          <p:cNvPr id="63" name="Oval 62"/>
          <p:cNvSpPr/>
          <p:nvPr/>
        </p:nvSpPr>
        <p:spPr>
          <a:xfrm>
            <a:off x="6959182" y="3958144"/>
            <a:ext cx="438921" cy="438921"/>
          </a:xfrm>
          <a:prstGeom prst="ellipse">
            <a:avLst/>
          </a:prstGeom>
          <a:solidFill>
            <a:srgbClr val="425C78"/>
          </a:solidFill>
          <a:ln w="63500">
            <a:solidFill>
              <a:srgbClr val="425C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7002841" y="3903084"/>
            <a:ext cx="8327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rPr>
              <a:t>3</a:t>
            </a:r>
          </a:p>
        </p:txBody>
      </p:sp>
      <p:sp>
        <p:nvSpPr>
          <p:cNvPr id="65" name="Oval 64"/>
          <p:cNvSpPr/>
          <p:nvPr/>
        </p:nvSpPr>
        <p:spPr>
          <a:xfrm>
            <a:off x="6980299" y="5281026"/>
            <a:ext cx="438921" cy="438921"/>
          </a:xfrm>
          <a:prstGeom prst="ellipse">
            <a:avLst/>
          </a:prstGeom>
          <a:solidFill>
            <a:srgbClr val="425C78"/>
          </a:solidFill>
          <a:ln w="63500">
            <a:solidFill>
              <a:srgbClr val="425C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7023958" y="5207305"/>
            <a:ext cx="8327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rPr>
              <a:t>4</a:t>
            </a: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"/>
          <a:stretch/>
        </p:blipFill>
        <p:spPr>
          <a:xfrm>
            <a:off x="10678598" y="65316"/>
            <a:ext cx="1339231" cy="64580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127430" y="626577"/>
            <a:ext cx="6792922" cy="63094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500" dirty="0">
                <a:latin typeface="Helvetica Neue" charset="0"/>
                <a:ea typeface="Helvetica Neue" charset="0"/>
                <a:cs typeface="Helvetica Neue" charset="0"/>
              </a:rPr>
              <a:t>Collecting Your Sticky Traps</a:t>
            </a:r>
          </a:p>
        </p:txBody>
      </p:sp>
      <p:sp>
        <p:nvSpPr>
          <p:cNvPr id="23" name="Teardrop 22"/>
          <p:cNvSpPr>
            <a:spLocks noChangeAspect="1"/>
          </p:cNvSpPr>
          <p:nvPr/>
        </p:nvSpPr>
        <p:spPr>
          <a:xfrm>
            <a:off x="757021" y="791350"/>
            <a:ext cx="360000" cy="360000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538566" y="3925930"/>
            <a:ext cx="4140791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If the trap </a:t>
            </a:r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HAS A GRID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- take a piece of cling wrap and carefully place it over the trap. Keep it as smooth as possible. Cut off any excess or fold behind.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538566" y="5191916"/>
            <a:ext cx="4140791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If the trap </a:t>
            </a:r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HAS NO GRID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- take a OHP transparency printed with a grid and place over the trap. DO NOT REMOVE the OHP/cling wrap once laid as it will pull the insects off the trap</a:t>
            </a:r>
            <a:endParaRPr lang="en-US" sz="16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27" y="1975867"/>
            <a:ext cx="6687671" cy="488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rcRect l="2273" b="10472"/>
          <a:stretch/>
        </p:blipFill>
        <p:spPr>
          <a:xfrm>
            <a:off x="-1" y="2265871"/>
            <a:ext cx="12208789" cy="4683486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-3701" y="2260573"/>
            <a:ext cx="12192000" cy="4688783"/>
          </a:xfrm>
          <a:prstGeom prst="rect">
            <a:avLst/>
          </a:prstGeom>
          <a:solidFill>
            <a:srgbClr val="8B1713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"/>
          <a:stretch/>
        </p:blipFill>
        <p:spPr>
          <a:xfrm>
            <a:off x="10678598" y="65316"/>
            <a:ext cx="1339231" cy="6458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62075" y="2478310"/>
            <a:ext cx="4963885" cy="4196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200"/>
              </a:lnSpc>
            </a:pPr>
            <a:r>
              <a:rPr lang="en-US" sz="2000" dirty="0" smtClean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Two pieces of plain paper</a:t>
            </a:r>
          </a:p>
          <a:p>
            <a:pPr lvl="0">
              <a:lnSpc>
                <a:spcPts val="3200"/>
              </a:lnSpc>
            </a:pPr>
            <a:r>
              <a:rPr lang="en-US" sz="2000" dirty="0" smtClean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HB pencil</a:t>
            </a:r>
          </a:p>
          <a:p>
            <a:pPr lvl="0">
              <a:lnSpc>
                <a:spcPts val="3200"/>
              </a:lnSpc>
            </a:pPr>
            <a:r>
              <a:rPr lang="en-US" sz="2000" dirty="0" smtClean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Scissors</a:t>
            </a:r>
          </a:p>
          <a:p>
            <a:pPr lvl="0">
              <a:lnSpc>
                <a:spcPts val="3200"/>
              </a:lnSpc>
            </a:pPr>
            <a:r>
              <a:rPr lang="en-US" sz="2000" dirty="0" smtClean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GPS &amp; weather data recorder</a:t>
            </a:r>
            <a:br>
              <a:rPr lang="en-US" sz="2000" dirty="0" smtClean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</a:br>
            <a:r>
              <a:rPr lang="en-US" sz="2000" dirty="0" smtClean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Camera</a:t>
            </a:r>
          </a:p>
          <a:p>
            <a:pPr lvl="0">
              <a:lnSpc>
                <a:spcPts val="3200"/>
              </a:lnSpc>
            </a:pPr>
            <a:r>
              <a:rPr lang="en-US" sz="2000" dirty="0" smtClean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Twist ties</a:t>
            </a:r>
          </a:p>
          <a:p>
            <a:pPr lvl="0">
              <a:lnSpc>
                <a:spcPts val="3200"/>
              </a:lnSpc>
            </a:pPr>
            <a:r>
              <a:rPr lang="en-US" sz="2000" dirty="0" smtClean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String</a:t>
            </a:r>
          </a:p>
          <a:p>
            <a:pPr lvl="0">
              <a:lnSpc>
                <a:spcPts val="3200"/>
              </a:lnSpc>
            </a:pPr>
            <a:r>
              <a:rPr lang="en-US" sz="2000" dirty="0" smtClean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Disposable gloves</a:t>
            </a:r>
            <a:br>
              <a:rPr lang="en-US" sz="2000" dirty="0" smtClean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</a:br>
            <a:r>
              <a:rPr lang="en-US" sz="2000" dirty="0" smtClean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Preservative (detergent &amp; water)</a:t>
            </a:r>
          </a:p>
          <a:p>
            <a:pPr lvl="0">
              <a:lnSpc>
                <a:spcPts val="3200"/>
              </a:lnSpc>
            </a:pPr>
            <a:r>
              <a:rPr lang="en-US" sz="2000" dirty="0" smtClean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Trowel</a:t>
            </a:r>
          </a:p>
        </p:txBody>
      </p:sp>
      <p:sp>
        <p:nvSpPr>
          <p:cNvPr id="30" name="Teardrop 29"/>
          <p:cNvSpPr>
            <a:spLocks noChangeAspect="1"/>
          </p:cNvSpPr>
          <p:nvPr/>
        </p:nvSpPr>
        <p:spPr>
          <a:xfrm>
            <a:off x="667021" y="2653551"/>
            <a:ext cx="180000" cy="18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1127430" y="626577"/>
            <a:ext cx="679292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>
                <a:latin typeface="Helvetica Neue" charset="0"/>
                <a:ea typeface="Helvetica Neue" charset="0"/>
                <a:cs typeface="Helvetica Neue" charset="0"/>
              </a:rPr>
              <a:t>Equipment Checklist</a:t>
            </a:r>
          </a:p>
        </p:txBody>
      </p:sp>
      <p:sp>
        <p:nvSpPr>
          <p:cNvPr id="58" name="Teardrop 57"/>
          <p:cNvSpPr>
            <a:spLocks noChangeAspect="1"/>
          </p:cNvSpPr>
          <p:nvPr/>
        </p:nvSpPr>
        <p:spPr>
          <a:xfrm>
            <a:off x="757021" y="791350"/>
            <a:ext cx="360000" cy="360000"/>
          </a:xfrm>
          <a:prstGeom prst="teardrop">
            <a:avLst/>
          </a:prstGeom>
          <a:solidFill>
            <a:srgbClr val="8B17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830658" y="2478310"/>
            <a:ext cx="5357641" cy="5837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200"/>
              </a:lnSpc>
            </a:pPr>
            <a:r>
              <a:rPr lang="en-US" sz="2000" dirty="0" smtClean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Two ice cream containers &amp; lids</a:t>
            </a:r>
          </a:p>
          <a:p>
            <a:pPr lvl="0">
              <a:lnSpc>
                <a:spcPts val="3200"/>
              </a:lnSpc>
            </a:pPr>
            <a:r>
              <a:rPr lang="en-US" sz="2000" dirty="0" smtClean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Meat tray</a:t>
            </a:r>
          </a:p>
          <a:p>
            <a:pPr lvl="0">
              <a:lnSpc>
                <a:spcPts val="3200"/>
              </a:lnSpc>
            </a:pPr>
            <a:r>
              <a:rPr lang="en-US" sz="2000" dirty="0" smtClean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2-4 tent pegs</a:t>
            </a:r>
          </a:p>
          <a:p>
            <a:pPr lvl="0">
              <a:lnSpc>
                <a:spcPts val="3200"/>
              </a:lnSpc>
            </a:pPr>
            <a:r>
              <a:rPr lang="en-US" sz="2000" dirty="0" smtClean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Sticky trap</a:t>
            </a:r>
          </a:p>
          <a:p>
            <a:pPr lvl="0">
              <a:lnSpc>
                <a:spcPts val="3200"/>
              </a:lnSpc>
            </a:pPr>
            <a:r>
              <a:rPr lang="en-US" sz="2000" dirty="0" smtClean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3-4 paper clips</a:t>
            </a:r>
          </a:p>
          <a:p>
            <a:pPr lvl="0">
              <a:lnSpc>
                <a:spcPts val="3200"/>
              </a:lnSpc>
            </a:pPr>
            <a:r>
              <a:rPr lang="en-US" sz="2000" dirty="0" smtClean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Box to contain all equipment</a:t>
            </a:r>
            <a:br>
              <a:rPr lang="en-US" sz="2000" dirty="0" smtClean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</a:br>
            <a:r>
              <a:rPr lang="en-US" sz="2000" dirty="0" smtClean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OHP transparency with grid (or cling wrap)</a:t>
            </a:r>
          </a:p>
          <a:p>
            <a:pPr lvl="0">
              <a:lnSpc>
                <a:spcPts val="3200"/>
              </a:lnSpc>
            </a:pPr>
            <a:r>
              <a:rPr lang="en-US" sz="2000" dirty="0" smtClean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Specimen bottles</a:t>
            </a:r>
          </a:p>
          <a:p>
            <a:pPr lvl="0">
              <a:lnSpc>
                <a:spcPts val="3200"/>
              </a:lnSpc>
            </a:pPr>
            <a:r>
              <a:rPr lang="en-US" sz="2000" dirty="0" smtClean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Fine sieve</a:t>
            </a:r>
          </a:p>
          <a:p>
            <a:pPr lvl="0">
              <a:lnSpc>
                <a:spcPts val="3200"/>
              </a:lnSpc>
            </a:pPr>
            <a:r>
              <a:rPr lang="en-US" sz="2000" dirty="0" smtClean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Long term preservative (ethanol)</a:t>
            </a:r>
          </a:p>
          <a:p>
            <a:pPr lvl="0">
              <a:lnSpc>
                <a:spcPts val="3200"/>
              </a:lnSpc>
            </a:pPr>
            <a:endParaRPr lang="en-US" sz="2000" dirty="0" smtClean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lvl="0">
              <a:lnSpc>
                <a:spcPts val="3200"/>
              </a:lnSpc>
            </a:pPr>
            <a:endParaRPr lang="en-US" sz="2000" dirty="0" smtClean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lvl="0">
              <a:lnSpc>
                <a:spcPts val="3200"/>
              </a:lnSpc>
            </a:pPr>
            <a:endParaRPr lang="en-US" sz="2000" dirty="0" smtClean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lvl="0">
              <a:lnSpc>
                <a:spcPts val="3200"/>
              </a:lnSpc>
            </a:pPr>
            <a:endParaRPr lang="en-US" sz="2000" dirty="0" smtClean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44" name="Teardrop 43"/>
          <p:cNvSpPr>
            <a:spLocks noChangeAspect="1"/>
          </p:cNvSpPr>
          <p:nvPr/>
        </p:nvSpPr>
        <p:spPr>
          <a:xfrm>
            <a:off x="667021" y="3041232"/>
            <a:ext cx="180000" cy="18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ardrop 44"/>
          <p:cNvSpPr>
            <a:spLocks noChangeAspect="1"/>
          </p:cNvSpPr>
          <p:nvPr/>
        </p:nvSpPr>
        <p:spPr>
          <a:xfrm>
            <a:off x="667021" y="3450532"/>
            <a:ext cx="180000" cy="18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ardrop 46"/>
          <p:cNvSpPr>
            <a:spLocks noChangeAspect="1"/>
          </p:cNvSpPr>
          <p:nvPr/>
        </p:nvSpPr>
        <p:spPr>
          <a:xfrm>
            <a:off x="661585" y="3860750"/>
            <a:ext cx="180000" cy="18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ardrop 49"/>
          <p:cNvSpPr>
            <a:spLocks noChangeAspect="1"/>
          </p:cNvSpPr>
          <p:nvPr/>
        </p:nvSpPr>
        <p:spPr>
          <a:xfrm>
            <a:off x="661585" y="4270050"/>
            <a:ext cx="180000" cy="18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ardrop 50"/>
          <p:cNvSpPr>
            <a:spLocks noChangeAspect="1"/>
          </p:cNvSpPr>
          <p:nvPr/>
        </p:nvSpPr>
        <p:spPr>
          <a:xfrm>
            <a:off x="661585" y="4679791"/>
            <a:ext cx="180000" cy="18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ardrop 53"/>
          <p:cNvSpPr>
            <a:spLocks noChangeAspect="1"/>
          </p:cNvSpPr>
          <p:nvPr/>
        </p:nvSpPr>
        <p:spPr>
          <a:xfrm>
            <a:off x="659858" y="5089091"/>
            <a:ext cx="180000" cy="18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ardrop 54"/>
          <p:cNvSpPr>
            <a:spLocks noChangeAspect="1"/>
          </p:cNvSpPr>
          <p:nvPr/>
        </p:nvSpPr>
        <p:spPr>
          <a:xfrm>
            <a:off x="667021" y="5498391"/>
            <a:ext cx="180000" cy="18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ardrop 55"/>
          <p:cNvSpPr>
            <a:spLocks noChangeAspect="1"/>
          </p:cNvSpPr>
          <p:nvPr/>
        </p:nvSpPr>
        <p:spPr>
          <a:xfrm>
            <a:off x="667021" y="5907691"/>
            <a:ext cx="180000" cy="18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ardrop 58"/>
          <p:cNvSpPr>
            <a:spLocks noChangeAspect="1"/>
          </p:cNvSpPr>
          <p:nvPr/>
        </p:nvSpPr>
        <p:spPr>
          <a:xfrm>
            <a:off x="659858" y="6296290"/>
            <a:ext cx="180000" cy="18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ardrop 59"/>
          <p:cNvSpPr>
            <a:spLocks noChangeAspect="1"/>
          </p:cNvSpPr>
          <p:nvPr/>
        </p:nvSpPr>
        <p:spPr>
          <a:xfrm>
            <a:off x="6650658" y="2653551"/>
            <a:ext cx="180000" cy="18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ardrop 60"/>
          <p:cNvSpPr>
            <a:spLocks noChangeAspect="1"/>
          </p:cNvSpPr>
          <p:nvPr/>
        </p:nvSpPr>
        <p:spPr>
          <a:xfrm>
            <a:off x="6650658" y="3041232"/>
            <a:ext cx="180000" cy="18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ardrop 61"/>
          <p:cNvSpPr>
            <a:spLocks noChangeAspect="1"/>
          </p:cNvSpPr>
          <p:nvPr/>
        </p:nvSpPr>
        <p:spPr>
          <a:xfrm>
            <a:off x="6650658" y="3450532"/>
            <a:ext cx="180000" cy="18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ardrop 62"/>
          <p:cNvSpPr>
            <a:spLocks noChangeAspect="1"/>
          </p:cNvSpPr>
          <p:nvPr/>
        </p:nvSpPr>
        <p:spPr>
          <a:xfrm>
            <a:off x="6645222" y="3860750"/>
            <a:ext cx="180000" cy="18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ardrop 63"/>
          <p:cNvSpPr>
            <a:spLocks noChangeAspect="1"/>
          </p:cNvSpPr>
          <p:nvPr/>
        </p:nvSpPr>
        <p:spPr>
          <a:xfrm>
            <a:off x="6645222" y="4270050"/>
            <a:ext cx="180000" cy="18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ardrop 64"/>
          <p:cNvSpPr>
            <a:spLocks noChangeAspect="1"/>
          </p:cNvSpPr>
          <p:nvPr/>
        </p:nvSpPr>
        <p:spPr>
          <a:xfrm>
            <a:off x="6645222" y="4679791"/>
            <a:ext cx="180000" cy="18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ardrop 65"/>
          <p:cNvSpPr>
            <a:spLocks noChangeAspect="1"/>
          </p:cNvSpPr>
          <p:nvPr/>
        </p:nvSpPr>
        <p:spPr>
          <a:xfrm>
            <a:off x="6643495" y="5089091"/>
            <a:ext cx="180000" cy="18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ardrop 66"/>
          <p:cNvSpPr>
            <a:spLocks noChangeAspect="1"/>
          </p:cNvSpPr>
          <p:nvPr/>
        </p:nvSpPr>
        <p:spPr>
          <a:xfrm>
            <a:off x="6650658" y="5498391"/>
            <a:ext cx="180000" cy="18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ardrop 67"/>
          <p:cNvSpPr>
            <a:spLocks noChangeAspect="1"/>
          </p:cNvSpPr>
          <p:nvPr/>
        </p:nvSpPr>
        <p:spPr>
          <a:xfrm>
            <a:off x="6650658" y="5907691"/>
            <a:ext cx="180000" cy="18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ardrop 68"/>
          <p:cNvSpPr>
            <a:spLocks noChangeAspect="1"/>
          </p:cNvSpPr>
          <p:nvPr/>
        </p:nvSpPr>
        <p:spPr>
          <a:xfrm>
            <a:off x="6643495" y="6296290"/>
            <a:ext cx="180000" cy="18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75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1" b="259"/>
          <a:stretch/>
        </p:blipFill>
        <p:spPr>
          <a:xfrm>
            <a:off x="0" y="-26126"/>
            <a:ext cx="12192000" cy="6949440"/>
          </a:xfrm>
          <a:prstGeom prst="rect">
            <a:avLst/>
          </a:prstGeom>
        </p:spPr>
      </p:pic>
      <p:sp>
        <p:nvSpPr>
          <p:cNvPr id="8" name="Teardrop 7"/>
          <p:cNvSpPr/>
          <p:nvPr/>
        </p:nvSpPr>
        <p:spPr>
          <a:xfrm>
            <a:off x="5081452" y="22071"/>
            <a:ext cx="7037906" cy="7037904"/>
          </a:xfrm>
          <a:prstGeom prst="teardrop">
            <a:avLst/>
          </a:prstGeom>
          <a:solidFill>
            <a:srgbClr val="8B1713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ardrop 2"/>
          <p:cNvSpPr/>
          <p:nvPr/>
        </p:nvSpPr>
        <p:spPr>
          <a:xfrm>
            <a:off x="6583681" y="1410788"/>
            <a:ext cx="4232366" cy="4232365"/>
          </a:xfrm>
          <a:prstGeom prst="teardrop">
            <a:avLst/>
          </a:prstGeom>
          <a:solidFill>
            <a:srgbClr val="8B17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034785" y="2957158"/>
            <a:ext cx="35219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4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Conduct a surveillance exercise to see what insects are out in the field. </a:t>
            </a:r>
            <a:endParaRPr lang="en-US" sz="24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25057" y="2380576"/>
            <a:ext cx="36682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Insect Surveillance</a:t>
            </a:r>
          </a:p>
        </p:txBody>
      </p:sp>
    </p:spTree>
    <p:extLst>
      <p:ext uri="{BB962C8B-B14F-4D97-AF65-F5344CB8AC3E}">
        <p14:creationId xmlns:p14="http://schemas.microsoft.com/office/powerpoint/2010/main" val="208663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ardrop 2"/>
          <p:cNvSpPr/>
          <p:nvPr/>
        </p:nvSpPr>
        <p:spPr>
          <a:xfrm>
            <a:off x="6583681" y="1410788"/>
            <a:ext cx="4232366" cy="4232365"/>
          </a:xfrm>
          <a:prstGeom prst="teardrop">
            <a:avLst/>
          </a:prstGeom>
          <a:solidFill>
            <a:srgbClr val="8B17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55180" y="2896198"/>
            <a:ext cx="32918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Conduct a surveillance exercise to see what insects are out in the field. </a:t>
            </a:r>
            <a:endParaRPr lang="en-US" sz="2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55179" y="2380576"/>
            <a:ext cx="3291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Insect Surveillance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24562"/>
          <a:stretch/>
        </p:blipFill>
        <p:spPr>
          <a:xfrm>
            <a:off x="0" y="-17929"/>
            <a:ext cx="12192000" cy="6898000"/>
          </a:xfrm>
          <a:prstGeom prst="rect">
            <a:avLst/>
          </a:prstGeom>
        </p:spPr>
      </p:pic>
      <p:sp>
        <p:nvSpPr>
          <p:cNvPr id="14" name="Teardrop 13"/>
          <p:cNvSpPr/>
          <p:nvPr/>
        </p:nvSpPr>
        <p:spPr>
          <a:xfrm>
            <a:off x="5108349" y="-4819"/>
            <a:ext cx="7037906" cy="7037904"/>
          </a:xfrm>
          <a:prstGeom prst="teardrop">
            <a:avLst/>
          </a:prstGeom>
          <a:solidFill>
            <a:srgbClr val="8B1713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ardrop 14"/>
          <p:cNvSpPr/>
          <p:nvPr/>
        </p:nvSpPr>
        <p:spPr>
          <a:xfrm>
            <a:off x="6610578" y="1383898"/>
            <a:ext cx="4232366" cy="4232365"/>
          </a:xfrm>
          <a:prstGeom prst="teardrop">
            <a:avLst/>
          </a:prstGeom>
          <a:solidFill>
            <a:srgbClr val="8B17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267823" y="2391099"/>
            <a:ext cx="3291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Sticky Traps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61834" y="2846782"/>
            <a:ext cx="31224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Yellow sticky traps will catch insects that fly through the crop attracted to the yellow colour.  </a:t>
            </a: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37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24562" b="24160"/>
          <a:stretch/>
        </p:blipFill>
        <p:spPr>
          <a:xfrm>
            <a:off x="0" y="-17929"/>
            <a:ext cx="12192000" cy="4688783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0" y="-17929"/>
            <a:ext cx="12192000" cy="4688783"/>
          </a:xfrm>
          <a:prstGeom prst="rect">
            <a:avLst/>
          </a:prstGeom>
          <a:solidFill>
            <a:srgbClr val="14194B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27430" y="626577"/>
            <a:ext cx="679292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Sticky Traps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871">
            <a:off x="1326533" y="1615955"/>
            <a:ext cx="2247551" cy="2333117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5151618" y="3310927"/>
            <a:ext cx="779488" cy="779488"/>
          </a:xfrm>
          <a:prstGeom prst="ellipse">
            <a:avLst/>
          </a:prstGeom>
          <a:solidFill>
            <a:srgbClr val="8B17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151618" y="2128845"/>
            <a:ext cx="779488" cy="779488"/>
          </a:xfrm>
          <a:prstGeom prst="ellipse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122504" y="2464904"/>
            <a:ext cx="103367" cy="1033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flipH="1" flipV="1">
            <a:off x="6167093" y="2211265"/>
            <a:ext cx="2307" cy="185225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6169400" y="2675614"/>
            <a:ext cx="0" cy="159026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6172462" y="3416885"/>
            <a:ext cx="0" cy="173894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6169400" y="3865506"/>
            <a:ext cx="0" cy="159026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6122504" y="3674675"/>
            <a:ext cx="103367" cy="1033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579704" y="2176340"/>
            <a:ext cx="103367" cy="1033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579704" y="2782513"/>
            <a:ext cx="103367" cy="1033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579704" y="3374527"/>
            <a:ext cx="103367" cy="1033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579704" y="3945019"/>
            <a:ext cx="103367" cy="1033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6167093" y="2218414"/>
            <a:ext cx="348631" cy="1746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6156164" y="2834640"/>
            <a:ext cx="348631" cy="1746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6160076" y="3416885"/>
            <a:ext cx="348631" cy="1746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6155497" y="4033111"/>
            <a:ext cx="348631" cy="1746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188927" y="2126310"/>
            <a:ext cx="642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✔</a:t>
            </a:r>
            <a:endParaRPr lang="en-US" sz="40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184897" y="3325225"/>
            <a:ext cx="642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✘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751711" y="2046788"/>
            <a:ext cx="391084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20"/>
              </a:lnSpc>
            </a:pPr>
            <a:r>
              <a:rPr lang="en-US" sz="16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Beneficial insects: </a:t>
            </a:r>
          </a:p>
          <a:p>
            <a:pPr>
              <a:lnSpc>
                <a:spcPts val="2120"/>
              </a:lnSpc>
            </a:pPr>
            <a:endParaRPr lang="en-US" sz="1600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2120"/>
              </a:lnSpc>
            </a:pPr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Lacewings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and Parasitic Wasps</a:t>
            </a:r>
          </a:p>
          <a:p>
            <a:pPr>
              <a:lnSpc>
                <a:spcPts val="2120"/>
              </a:lnSpc>
            </a:pPr>
            <a:endParaRPr lang="en-US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754067" y="3236456"/>
            <a:ext cx="446366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</a:t>
            </a:r>
            <a:r>
              <a:rPr lang="en-US" sz="16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est insects: </a:t>
            </a:r>
          </a:p>
          <a:p>
            <a:pPr>
              <a:lnSpc>
                <a:spcPts val="2100"/>
              </a:lnSpc>
            </a:pPr>
            <a:endParaRPr lang="en-US" sz="1600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2100"/>
              </a:lnSpc>
            </a:pPr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Aphids, Thrips and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Light brown apple moth</a:t>
            </a:r>
          </a:p>
          <a:p>
            <a:pPr>
              <a:lnSpc>
                <a:spcPts val="2100"/>
              </a:lnSpc>
            </a:pPr>
            <a:endParaRPr lang="en-US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85794" y="5110839"/>
            <a:ext cx="3118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Sticky trap equipment: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" name="Teardrop 35"/>
          <p:cNvSpPr/>
          <p:nvPr/>
        </p:nvSpPr>
        <p:spPr>
          <a:xfrm>
            <a:off x="3755569" y="5225143"/>
            <a:ext cx="293915" cy="293915"/>
          </a:xfrm>
          <a:prstGeom prst="teardrop">
            <a:avLst/>
          </a:prstGeom>
          <a:solidFill>
            <a:srgbClr val="425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4049484" y="5159830"/>
            <a:ext cx="3559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Two trap labels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9" name="Teardrop 38"/>
          <p:cNvSpPr/>
          <p:nvPr/>
        </p:nvSpPr>
        <p:spPr>
          <a:xfrm>
            <a:off x="6051696" y="5215039"/>
            <a:ext cx="293915" cy="293915"/>
          </a:xfrm>
          <a:prstGeom prst="teardrop">
            <a:avLst/>
          </a:prstGeom>
          <a:solidFill>
            <a:srgbClr val="425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6345611" y="5149726"/>
            <a:ext cx="3559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One yellow sticky trap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1" name="Teardrop 40"/>
          <p:cNvSpPr/>
          <p:nvPr/>
        </p:nvSpPr>
        <p:spPr>
          <a:xfrm>
            <a:off x="9029696" y="5225143"/>
            <a:ext cx="293915" cy="293915"/>
          </a:xfrm>
          <a:prstGeom prst="teardrop">
            <a:avLst/>
          </a:prstGeom>
          <a:solidFill>
            <a:srgbClr val="425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9437913" y="5159830"/>
            <a:ext cx="3559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One-two twist ties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3" name="Teardrop 42"/>
          <p:cNvSpPr/>
          <p:nvPr/>
        </p:nvSpPr>
        <p:spPr>
          <a:xfrm>
            <a:off x="6082890" y="5882412"/>
            <a:ext cx="293915" cy="293915"/>
          </a:xfrm>
          <a:prstGeom prst="teardrop">
            <a:avLst/>
          </a:prstGeom>
          <a:solidFill>
            <a:srgbClr val="425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6376806" y="5817099"/>
            <a:ext cx="2868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Latex gloves for each student handling traps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" name="Teardrop 44"/>
          <p:cNvSpPr/>
          <p:nvPr/>
        </p:nvSpPr>
        <p:spPr>
          <a:xfrm>
            <a:off x="749647" y="5833895"/>
            <a:ext cx="293915" cy="293915"/>
          </a:xfrm>
          <a:prstGeom prst="teardrop">
            <a:avLst/>
          </a:prstGeom>
          <a:solidFill>
            <a:srgbClr val="425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1043562" y="5768582"/>
            <a:ext cx="4669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String to suspend the bottom of the trap just below the leaves in an orchard crop</a:t>
            </a:r>
          </a:p>
        </p:txBody>
      </p:sp>
      <p:sp>
        <p:nvSpPr>
          <p:cNvPr id="48" name="Teardrop 47"/>
          <p:cNvSpPr/>
          <p:nvPr/>
        </p:nvSpPr>
        <p:spPr>
          <a:xfrm>
            <a:off x="9029696" y="5888681"/>
            <a:ext cx="293915" cy="293915"/>
          </a:xfrm>
          <a:prstGeom prst="teardrop">
            <a:avLst/>
          </a:prstGeom>
          <a:solidFill>
            <a:srgbClr val="425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9437913" y="5823368"/>
            <a:ext cx="3559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Three-four paper clips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7" name="Teardrop 46"/>
          <p:cNvSpPr>
            <a:spLocks noChangeAspect="1"/>
          </p:cNvSpPr>
          <p:nvPr/>
        </p:nvSpPr>
        <p:spPr>
          <a:xfrm>
            <a:off x="757021" y="791350"/>
            <a:ext cx="360000" cy="36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54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763" y="1906939"/>
            <a:ext cx="2213375" cy="4310744"/>
          </a:xfrm>
          <a:prstGeom prst="rect">
            <a:avLst/>
          </a:prstGeom>
          <a:effectLst>
            <a:outerShdw blurRad="139700" dist="76200" dir="2700000" sx="102000" sy="102000" algn="tl" rotWithShape="0">
              <a:prstClr val="black">
                <a:alpha val="34000"/>
              </a:prstClr>
            </a:outerShdw>
          </a:effectLst>
        </p:spPr>
      </p:pic>
      <p:sp>
        <p:nvSpPr>
          <p:cNvPr id="52" name="TextBox 51"/>
          <p:cNvSpPr txBox="1"/>
          <p:nvPr/>
        </p:nvSpPr>
        <p:spPr>
          <a:xfrm>
            <a:off x="6139248" y="2476238"/>
            <a:ext cx="1732443" cy="753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Attach your set-up label to the trap with a paperclip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9432640" y="3515535"/>
            <a:ext cx="21610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Hang so long sides point up and down and face it into the breeze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9438834" y="2491546"/>
            <a:ext cx="2154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Hang just below the branches so it doesn’t get tangled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108357" y="4510067"/>
            <a:ext cx="2257168" cy="1198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Once in the field the sticky trap will be opened and hung in a tree with string, 2-5m in from the edge of the crop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146915" y="3529753"/>
            <a:ext cx="19718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Collect and place the trap in your equipment box </a:t>
            </a:r>
          </a:p>
        </p:txBody>
      </p:sp>
      <p:sp>
        <p:nvSpPr>
          <p:cNvPr id="21" name="Oval 20"/>
          <p:cNvSpPr/>
          <p:nvPr/>
        </p:nvSpPr>
        <p:spPr>
          <a:xfrm>
            <a:off x="5545953" y="2606096"/>
            <a:ext cx="438921" cy="438921"/>
          </a:xfrm>
          <a:prstGeom prst="ellipse">
            <a:avLst/>
          </a:prstGeom>
          <a:solidFill>
            <a:srgbClr val="425C78"/>
          </a:solidFill>
          <a:ln w="63500">
            <a:solidFill>
              <a:srgbClr val="425C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589612" y="2532375"/>
            <a:ext cx="8327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rPr>
              <a:t>1</a:t>
            </a:r>
            <a:endParaRPr lang="en-US" sz="3000" dirty="0">
              <a:solidFill>
                <a:schemeClr val="bg1"/>
              </a:solidFill>
              <a:latin typeface="Impact" charset="0"/>
              <a:ea typeface="Impact" charset="0"/>
              <a:cs typeface="Impact" charset="0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5524836" y="3623390"/>
            <a:ext cx="438921" cy="438921"/>
          </a:xfrm>
          <a:prstGeom prst="ellipse">
            <a:avLst/>
          </a:prstGeom>
          <a:solidFill>
            <a:srgbClr val="425C78"/>
          </a:solidFill>
          <a:ln w="63500">
            <a:solidFill>
              <a:srgbClr val="425C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5568495" y="3568330"/>
            <a:ext cx="8327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rPr>
              <a:t>2</a:t>
            </a:r>
            <a:endParaRPr lang="en-US" sz="3000" dirty="0">
              <a:solidFill>
                <a:schemeClr val="bg1"/>
              </a:solidFill>
              <a:latin typeface="Impact" charset="0"/>
              <a:ea typeface="Impact" charset="0"/>
              <a:cs typeface="Impact" charset="0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5524836" y="4583788"/>
            <a:ext cx="438921" cy="438921"/>
          </a:xfrm>
          <a:prstGeom prst="ellipse">
            <a:avLst/>
          </a:prstGeom>
          <a:solidFill>
            <a:srgbClr val="425C78"/>
          </a:solidFill>
          <a:ln w="63500">
            <a:solidFill>
              <a:srgbClr val="425C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5568495" y="4528728"/>
            <a:ext cx="8327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rPr>
              <a:t>3</a:t>
            </a:r>
            <a:endParaRPr lang="en-US" sz="3000" dirty="0">
              <a:solidFill>
                <a:schemeClr val="bg1"/>
              </a:solidFill>
              <a:latin typeface="Impact" charset="0"/>
              <a:ea typeface="Impact" charset="0"/>
              <a:cs typeface="Impact" charset="0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8868476" y="2609037"/>
            <a:ext cx="438921" cy="438921"/>
          </a:xfrm>
          <a:prstGeom prst="ellipse">
            <a:avLst/>
          </a:prstGeom>
          <a:solidFill>
            <a:srgbClr val="425C78"/>
          </a:solidFill>
          <a:ln w="63500">
            <a:solidFill>
              <a:srgbClr val="425C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8912135" y="2535316"/>
            <a:ext cx="8327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rPr>
              <a:t>4</a:t>
            </a:r>
            <a:endParaRPr lang="en-US" sz="3000" dirty="0">
              <a:solidFill>
                <a:schemeClr val="bg1"/>
              </a:solidFill>
              <a:latin typeface="Impact" charset="0"/>
              <a:ea typeface="Impact" charset="0"/>
              <a:cs typeface="Impact" charset="0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8868476" y="3644830"/>
            <a:ext cx="438921" cy="438921"/>
          </a:xfrm>
          <a:prstGeom prst="ellipse">
            <a:avLst/>
          </a:prstGeom>
          <a:solidFill>
            <a:srgbClr val="425C78"/>
          </a:solidFill>
          <a:ln w="63500">
            <a:solidFill>
              <a:srgbClr val="425C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8912135" y="3589770"/>
            <a:ext cx="8327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rPr>
              <a:t>5</a:t>
            </a:r>
            <a:endParaRPr lang="en-US" sz="3000" dirty="0">
              <a:solidFill>
                <a:schemeClr val="bg1"/>
              </a:solidFill>
              <a:latin typeface="Impact" charset="0"/>
              <a:ea typeface="Impact" charset="0"/>
              <a:cs typeface="Impact" charset="0"/>
            </a:endParaRP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"/>
          <a:stretch/>
        </p:blipFill>
        <p:spPr>
          <a:xfrm>
            <a:off x="10678598" y="65316"/>
            <a:ext cx="1339231" cy="64580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127430" y="626577"/>
            <a:ext cx="679292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>
                <a:latin typeface="Helvetica Neue" charset="0"/>
                <a:ea typeface="Helvetica Neue" charset="0"/>
                <a:cs typeface="Helvetica Neue" charset="0"/>
              </a:rPr>
              <a:t>Preparing Your Sticky Traps</a:t>
            </a:r>
          </a:p>
        </p:txBody>
      </p:sp>
      <p:sp>
        <p:nvSpPr>
          <p:cNvPr id="23" name="Teardrop 22"/>
          <p:cNvSpPr>
            <a:spLocks noChangeAspect="1"/>
          </p:cNvSpPr>
          <p:nvPr/>
        </p:nvSpPr>
        <p:spPr>
          <a:xfrm>
            <a:off x="757021" y="791350"/>
            <a:ext cx="360000" cy="360000"/>
          </a:xfrm>
          <a:prstGeom prst="teardrop">
            <a:avLst/>
          </a:prstGeom>
          <a:solidFill>
            <a:srgbClr val="8B17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01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77349"/>
            <a:ext cx="12192000" cy="7985760"/>
          </a:xfrm>
          <a:prstGeom prst="rect">
            <a:avLst/>
          </a:prstGeom>
        </p:spPr>
      </p:pic>
      <p:sp>
        <p:nvSpPr>
          <p:cNvPr id="15" name="Teardrop 14"/>
          <p:cNvSpPr/>
          <p:nvPr/>
        </p:nvSpPr>
        <p:spPr>
          <a:xfrm>
            <a:off x="6610578" y="1383898"/>
            <a:ext cx="4232366" cy="4232365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ardrop 13"/>
          <p:cNvSpPr/>
          <p:nvPr/>
        </p:nvSpPr>
        <p:spPr>
          <a:xfrm>
            <a:off x="5108349" y="-4819"/>
            <a:ext cx="7037906" cy="7037904"/>
          </a:xfrm>
          <a:prstGeom prst="teardrop">
            <a:avLst/>
          </a:prstGeom>
          <a:solidFill>
            <a:srgbClr val="8DC74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327709" y="2380576"/>
            <a:ext cx="3291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Pitfall Traps</a:t>
            </a:r>
            <a:endParaRPr lang="en-US" sz="2400" b="1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24582" y="2950487"/>
            <a:ext cx="31224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Pitfall traps catch ground dwelling invertebrates like beetles, ants, ground-dwelling spiders, cockroaches and thrips.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7475" y="6478475"/>
            <a:ext cx="116829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Photo: </a:t>
            </a:r>
            <a:r>
              <a:rPr lang="en-US" sz="1100" i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J. Wright, Queensland Museum |Used with permission: </a:t>
            </a:r>
            <a:r>
              <a:rPr lang="en-AU" sz="1100" i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Queensland Museum © The State of Queensland (Queensland Museum) 2010-2014</a:t>
            </a:r>
            <a:r>
              <a:rPr lang="en-US" sz="1100" i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en-AU" sz="1100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31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t="14440" b="26695"/>
          <a:stretch/>
        </p:blipFill>
        <p:spPr>
          <a:xfrm>
            <a:off x="0" y="-51516"/>
            <a:ext cx="12192000" cy="4700789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11289" y="-17929"/>
            <a:ext cx="12192000" cy="4688783"/>
          </a:xfrm>
          <a:prstGeom prst="rect">
            <a:avLst/>
          </a:prstGeom>
          <a:solidFill>
            <a:srgbClr val="8DC74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124004" y="2793060"/>
            <a:ext cx="103367" cy="1033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6167093" y="2211266"/>
            <a:ext cx="1" cy="456525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6579704" y="2176340"/>
            <a:ext cx="103367" cy="1033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579704" y="2782513"/>
            <a:ext cx="103367" cy="1033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579704" y="3487744"/>
            <a:ext cx="103367" cy="1033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6167093" y="2218414"/>
            <a:ext cx="348631" cy="1746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281074" y="2834196"/>
            <a:ext cx="223721" cy="444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751710" y="2046788"/>
            <a:ext cx="4980943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20"/>
              </a:lnSpc>
            </a:pPr>
            <a:r>
              <a:rPr lang="en-US" sz="16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Two ice cream containers with lids</a:t>
            </a:r>
          </a:p>
          <a:p>
            <a:pPr>
              <a:lnSpc>
                <a:spcPts val="2120"/>
              </a:lnSpc>
            </a:pPr>
            <a:endParaRPr lang="en-US" sz="1600" b="1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2120"/>
              </a:lnSpc>
            </a:pPr>
            <a:r>
              <a:rPr lang="en-US" sz="16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One clean meat tray large enough to cover the ice cream container </a:t>
            </a:r>
          </a:p>
          <a:p>
            <a:pPr>
              <a:lnSpc>
                <a:spcPts val="2120"/>
              </a:lnSpc>
            </a:pPr>
            <a:endParaRPr lang="en-US" sz="1600" b="1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2120"/>
              </a:lnSpc>
            </a:pPr>
            <a:r>
              <a:rPr lang="en-US" sz="16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Preservative (water with a teaspoon of dishwashing detergent OR methylated spirits) enough to fill the ice cream container to about 3cm deep</a:t>
            </a:r>
          </a:p>
          <a:p>
            <a:pPr>
              <a:lnSpc>
                <a:spcPts val="2120"/>
              </a:lnSpc>
            </a:pPr>
            <a:endParaRPr lang="en-US" sz="16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2120"/>
              </a:lnSpc>
            </a:pPr>
            <a:endParaRPr lang="en-US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85794" y="5110839"/>
            <a:ext cx="3118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Other equipment: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" name="Teardrop 35"/>
          <p:cNvSpPr/>
          <p:nvPr/>
        </p:nvSpPr>
        <p:spPr>
          <a:xfrm>
            <a:off x="3755569" y="5225143"/>
            <a:ext cx="293915" cy="293915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4049484" y="5159830"/>
            <a:ext cx="3559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 trowel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9" name="Teardrop 38"/>
          <p:cNvSpPr/>
          <p:nvPr/>
        </p:nvSpPr>
        <p:spPr>
          <a:xfrm>
            <a:off x="6051696" y="5215039"/>
            <a:ext cx="293915" cy="293915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6345611" y="5149726"/>
            <a:ext cx="3559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Two-four tent pegs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1" name="Teardrop 40"/>
          <p:cNvSpPr/>
          <p:nvPr/>
        </p:nvSpPr>
        <p:spPr>
          <a:xfrm>
            <a:off x="9029696" y="5225143"/>
            <a:ext cx="293915" cy="293915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9437913" y="5159830"/>
            <a:ext cx="3559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 pair of scissors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3" name="Teardrop 42"/>
          <p:cNvSpPr/>
          <p:nvPr/>
        </p:nvSpPr>
        <p:spPr>
          <a:xfrm>
            <a:off x="6082890" y="5882412"/>
            <a:ext cx="293915" cy="293915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6376806" y="5817099"/>
            <a:ext cx="2868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 fine sieve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" name="Teardrop 44"/>
          <p:cNvSpPr/>
          <p:nvPr/>
        </p:nvSpPr>
        <p:spPr>
          <a:xfrm>
            <a:off x="749647" y="5833895"/>
            <a:ext cx="293915" cy="293915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1043562" y="5768582"/>
            <a:ext cx="4669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Two-three specimen jars with lids</a:t>
            </a:r>
          </a:p>
        </p:txBody>
      </p:sp>
      <p:sp>
        <p:nvSpPr>
          <p:cNvPr id="48" name="Teardrop 47"/>
          <p:cNvSpPr/>
          <p:nvPr/>
        </p:nvSpPr>
        <p:spPr>
          <a:xfrm>
            <a:off x="9029696" y="5888681"/>
            <a:ext cx="293915" cy="293915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9437913" y="5823368"/>
            <a:ext cx="3559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Two trap labels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75213">
            <a:off x="2505754" y="1391256"/>
            <a:ext cx="1799039" cy="2782513"/>
          </a:xfrm>
          <a:prstGeom prst="rect">
            <a:avLst/>
          </a:prstGeom>
        </p:spPr>
      </p:pic>
      <p:cxnSp>
        <p:nvCxnSpPr>
          <p:cNvPr id="50" name="Straight Connector 49"/>
          <p:cNvCxnSpPr/>
          <p:nvPr/>
        </p:nvCxnSpPr>
        <p:spPr>
          <a:xfrm flipV="1">
            <a:off x="6166170" y="3005702"/>
            <a:ext cx="0" cy="52998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6156164" y="3535680"/>
            <a:ext cx="348631" cy="1746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127430" y="626577"/>
            <a:ext cx="679292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Pitfall Trap Equipment</a:t>
            </a:r>
          </a:p>
        </p:txBody>
      </p:sp>
      <p:sp>
        <p:nvSpPr>
          <p:cNvPr id="30" name="Teardrop 29"/>
          <p:cNvSpPr>
            <a:spLocks noChangeAspect="1"/>
          </p:cNvSpPr>
          <p:nvPr/>
        </p:nvSpPr>
        <p:spPr>
          <a:xfrm>
            <a:off x="757021" y="791350"/>
            <a:ext cx="360000" cy="36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04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"/>
          <a:stretch/>
        </p:blipFill>
        <p:spPr>
          <a:xfrm>
            <a:off x="10678598" y="65316"/>
            <a:ext cx="1339231" cy="645805"/>
          </a:xfrm>
          <a:prstGeom prst="rect">
            <a:avLst/>
          </a:prstGeom>
        </p:spPr>
      </p:pic>
      <p:pic>
        <p:nvPicPr>
          <p:cNvPr id="18" name="Picture 1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2" t="28166" r="80278" b="63383"/>
          <a:stretch/>
        </p:blipFill>
        <p:spPr bwMode="auto">
          <a:xfrm>
            <a:off x="5984112" y="2248589"/>
            <a:ext cx="6239646" cy="24656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8925" y="2245501"/>
            <a:ext cx="6232780" cy="2299575"/>
            <a:chOff x="0" y="-13970"/>
            <a:chExt cx="6232780" cy="2206185"/>
          </a:xfrm>
        </p:grpSpPr>
        <p:sp>
          <p:nvSpPr>
            <p:cNvPr id="13" name="Rectangle 12"/>
            <p:cNvSpPr/>
            <p:nvPr/>
          </p:nvSpPr>
          <p:spPr>
            <a:xfrm>
              <a:off x="0" y="-13970"/>
              <a:ext cx="6072554" cy="2206185"/>
            </a:xfrm>
            <a:prstGeom prst="rect">
              <a:avLst/>
            </a:prstGeom>
            <a:solidFill>
              <a:srgbClr val="8DC7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ight Triangle 13"/>
            <p:cNvSpPr/>
            <p:nvPr/>
          </p:nvSpPr>
          <p:spPr>
            <a:xfrm rot="13500894">
              <a:off x="5901961" y="923730"/>
              <a:ext cx="330853" cy="330784"/>
            </a:xfrm>
            <a:prstGeom prst="rtTriangle">
              <a:avLst/>
            </a:prstGeom>
            <a:solidFill>
              <a:srgbClr val="8DC7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39844" y="3004457"/>
            <a:ext cx="49638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Cut a hole in </a:t>
            </a: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one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of the ice-cream lids (leave an edge of 1-2cm)</a:t>
            </a:r>
          </a:p>
          <a:p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65" b="32184"/>
          <a:stretch/>
        </p:blipFill>
        <p:spPr bwMode="auto">
          <a:xfrm>
            <a:off x="8925" y="4548852"/>
            <a:ext cx="6080313" cy="234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 rot="10800000">
            <a:off x="5916678" y="4530987"/>
            <a:ext cx="6275322" cy="2327013"/>
            <a:chOff x="0" y="-13970"/>
            <a:chExt cx="6204960" cy="2206185"/>
          </a:xfrm>
        </p:grpSpPr>
        <p:sp>
          <p:nvSpPr>
            <p:cNvPr id="10" name="Rectangle 9"/>
            <p:cNvSpPr/>
            <p:nvPr/>
          </p:nvSpPr>
          <p:spPr>
            <a:xfrm>
              <a:off x="0" y="-13970"/>
              <a:ext cx="6051379" cy="2206185"/>
            </a:xfrm>
            <a:prstGeom prst="rect">
              <a:avLst/>
            </a:prstGeom>
            <a:solidFill>
              <a:srgbClr val="425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Triangle 10"/>
            <p:cNvSpPr/>
            <p:nvPr/>
          </p:nvSpPr>
          <p:spPr>
            <a:xfrm rot="13655219">
              <a:off x="5874141" y="923730"/>
              <a:ext cx="330853" cy="330784"/>
            </a:xfrm>
            <a:prstGeom prst="rtTriangle">
              <a:avLst/>
            </a:prstGeom>
            <a:solidFill>
              <a:srgbClr val="425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053945" y="5204415"/>
            <a:ext cx="48691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Cut the short ends off the meat tray so it makes a 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tunnel and place everything in an equipment box</a:t>
            </a: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27430" y="626577"/>
            <a:ext cx="679292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>
                <a:latin typeface="Helvetica Neue" charset="0"/>
                <a:ea typeface="Helvetica Neue" charset="0"/>
                <a:cs typeface="Helvetica Neue" charset="0"/>
              </a:rPr>
              <a:t>Preparing Your Pitfall Traps</a:t>
            </a:r>
          </a:p>
        </p:txBody>
      </p:sp>
      <p:sp>
        <p:nvSpPr>
          <p:cNvPr id="22" name="Teardrop 21"/>
          <p:cNvSpPr>
            <a:spLocks noChangeAspect="1"/>
          </p:cNvSpPr>
          <p:nvPr/>
        </p:nvSpPr>
        <p:spPr>
          <a:xfrm>
            <a:off x="757021" y="791350"/>
            <a:ext cx="360000" cy="360000"/>
          </a:xfrm>
          <a:prstGeom prst="teardrop">
            <a:avLst/>
          </a:prstGeom>
          <a:solidFill>
            <a:srgbClr val="8B17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9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7665" t="17539" r="17546" b="25365"/>
          <a:stretch/>
        </p:blipFill>
        <p:spPr>
          <a:xfrm>
            <a:off x="2947696" y="4546447"/>
            <a:ext cx="5792562" cy="2312925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 rot="10800000">
            <a:off x="-27044" y="2245499"/>
            <a:ext cx="12238813" cy="2327013"/>
          </a:xfrm>
          <a:prstGeom prst="rect">
            <a:avLst/>
          </a:prstGeom>
          <a:solidFill>
            <a:srgbClr val="425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"/>
          <a:stretch/>
        </p:blipFill>
        <p:spPr>
          <a:xfrm>
            <a:off x="10678598" y="65316"/>
            <a:ext cx="1339231" cy="6458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41990" y="2478310"/>
            <a:ext cx="49638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Dig a hole the size of the container</a:t>
            </a:r>
          </a:p>
          <a:p>
            <a:pPr lvl="0"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Place the lid with the hole on the container</a:t>
            </a:r>
          </a:p>
          <a:p>
            <a:pPr lvl="0"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Place a full lid on top of the lid with a hole</a:t>
            </a:r>
          </a:p>
          <a:p>
            <a:pPr lvl="0"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Place the container in the ground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15079" y="2462973"/>
            <a:ext cx="4963885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Carefully remove the full lip from the top</a:t>
            </a:r>
          </a:p>
          <a:p>
            <a:pPr lvl="0"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Add the preservative and label the container</a:t>
            </a:r>
          </a:p>
          <a:p>
            <a:pPr lvl="0"/>
            <a:r>
              <a:rPr lang="en-US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Place the meat container on top and secure with the tent pegs </a:t>
            </a:r>
          </a:p>
          <a:p>
            <a:pPr lvl="0"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DON’T get dirt in the trap!</a:t>
            </a:r>
          </a:p>
        </p:txBody>
      </p:sp>
      <p:sp>
        <p:nvSpPr>
          <p:cNvPr id="30" name="Teardrop 29"/>
          <p:cNvSpPr/>
          <p:nvPr/>
        </p:nvSpPr>
        <p:spPr>
          <a:xfrm>
            <a:off x="823459" y="2638113"/>
            <a:ext cx="293915" cy="293915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ardrop 30"/>
          <p:cNvSpPr/>
          <p:nvPr/>
        </p:nvSpPr>
        <p:spPr>
          <a:xfrm>
            <a:off x="823458" y="3052701"/>
            <a:ext cx="293915" cy="293915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ardrop 31"/>
          <p:cNvSpPr/>
          <p:nvPr/>
        </p:nvSpPr>
        <p:spPr>
          <a:xfrm>
            <a:off x="823458" y="3467289"/>
            <a:ext cx="293915" cy="293915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ardrop 32"/>
          <p:cNvSpPr/>
          <p:nvPr/>
        </p:nvSpPr>
        <p:spPr>
          <a:xfrm>
            <a:off x="823458" y="3885675"/>
            <a:ext cx="293915" cy="293915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ardrop 33"/>
          <p:cNvSpPr/>
          <p:nvPr/>
        </p:nvSpPr>
        <p:spPr>
          <a:xfrm>
            <a:off x="6421163" y="3062699"/>
            <a:ext cx="293915" cy="293915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ardrop 34"/>
          <p:cNvSpPr/>
          <p:nvPr/>
        </p:nvSpPr>
        <p:spPr>
          <a:xfrm>
            <a:off x="6421162" y="3483970"/>
            <a:ext cx="293915" cy="293915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ardrop 35"/>
          <p:cNvSpPr/>
          <p:nvPr/>
        </p:nvSpPr>
        <p:spPr>
          <a:xfrm>
            <a:off x="6421161" y="3995464"/>
            <a:ext cx="293915" cy="293915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ardrop 36"/>
          <p:cNvSpPr/>
          <p:nvPr/>
        </p:nvSpPr>
        <p:spPr>
          <a:xfrm>
            <a:off x="6421164" y="2653621"/>
            <a:ext cx="293915" cy="293915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1919822" y="5294507"/>
            <a:ext cx="270483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Lid with the hole cut out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128052" y="6183957"/>
            <a:ext cx="270483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Preservative (3cm deep)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773210" y="4594344"/>
            <a:ext cx="245359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Meat tray roof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426139" y="5299597"/>
            <a:ext cx="49638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Top of container level with soil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374259" y="6183957"/>
            <a:ext cx="49638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Ice cream container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514127" y="5185459"/>
            <a:ext cx="601883" cy="405113"/>
          </a:xfrm>
          <a:prstGeom prst="line">
            <a:avLst/>
          </a:prstGeom>
          <a:ln w="28575">
            <a:solidFill>
              <a:srgbClr val="8DC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4726170" y="6496237"/>
            <a:ext cx="624043" cy="1"/>
          </a:xfrm>
          <a:prstGeom prst="line">
            <a:avLst/>
          </a:prstGeom>
          <a:ln w="28575">
            <a:solidFill>
              <a:srgbClr val="8DC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6769671" y="6496237"/>
            <a:ext cx="624043" cy="1"/>
          </a:xfrm>
          <a:prstGeom prst="line">
            <a:avLst/>
          </a:prstGeom>
          <a:ln w="28575">
            <a:solidFill>
              <a:srgbClr val="8DC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stCxn id="41" idx="1"/>
          </p:cNvCxnSpPr>
          <p:nvPr/>
        </p:nvCxnSpPr>
        <p:spPr>
          <a:xfrm flipH="1" flipV="1">
            <a:off x="6934791" y="5294509"/>
            <a:ext cx="491348" cy="259004"/>
          </a:xfrm>
          <a:prstGeom prst="line">
            <a:avLst/>
          </a:prstGeom>
          <a:ln w="28575">
            <a:solidFill>
              <a:srgbClr val="8DC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endCxn id="40" idx="1"/>
          </p:cNvCxnSpPr>
          <p:nvPr/>
        </p:nvCxnSpPr>
        <p:spPr>
          <a:xfrm>
            <a:off x="7426139" y="4821382"/>
            <a:ext cx="1347071" cy="26878"/>
          </a:xfrm>
          <a:prstGeom prst="line">
            <a:avLst/>
          </a:prstGeom>
          <a:ln w="28575">
            <a:solidFill>
              <a:srgbClr val="8DC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1127430" y="626577"/>
            <a:ext cx="679292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>
                <a:latin typeface="Helvetica Neue" charset="0"/>
                <a:ea typeface="Helvetica Neue" charset="0"/>
                <a:cs typeface="Helvetica Neue" charset="0"/>
              </a:rPr>
              <a:t>Installing Your Pitfall Traps</a:t>
            </a:r>
          </a:p>
        </p:txBody>
      </p:sp>
      <p:sp>
        <p:nvSpPr>
          <p:cNvPr id="58" name="Teardrop 57"/>
          <p:cNvSpPr>
            <a:spLocks noChangeAspect="1"/>
          </p:cNvSpPr>
          <p:nvPr/>
        </p:nvSpPr>
        <p:spPr>
          <a:xfrm>
            <a:off x="757021" y="791350"/>
            <a:ext cx="360000" cy="360000"/>
          </a:xfrm>
          <a:prstGeom prst="teardrop">
            <a:avLst/>
          </a:prstGeom>
          <a:solidFill>
            <a:srgbClr val="8B17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89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2628</TotalTime>
  <Words>860</Words>
  <Application>Microsoft Macintosh PowerPoint</Application>
  <PresentationFormat>Widescreen</PresentationFormat>
  <Paragraphs>141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Bradley Hand</vt:lpstr>
      <vt:lpstr>Calibri</vt:lpstr>
      <vt:lpstr>Calibri Light</vt:lpstr>
      <vt:lpstr>Helvetica Neue</vt:lpstr>
      <vt:lpstr>Helvetica Neue Medium</vt:lpstr>
      <vt:lpstr>Impact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Leigh Pilkington</dc:creator>
  <cp:lastModifiedBy>Leigh Pilkington</cp:lastModifiedBy>
  <cp:revision>52</cp:revision>
  <dcterms:created xsi:type="dcterms:W3CDTF">2016-02-15T01:23:05Z</dcterms:created>
  <dcterms:modified xsi:type="dcterms:W3CDTF">2016-05-09T03:29:02Z</dcterms:modified>
</cp:coreProperties>
</file>