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702" r:id="rId5"/>
  </p:sldMasterIdLst>
  <p:sldIdLst>
    <p:sldId id="292" r:id="rId6"/>
    <p:sldId id="291" r:id="rId7"/>
    <p:sldId id="293" r:id="rId8"/>
    <p:sldId id="313" r:id="rId9"/>
    <p:sldId id="314" r:id="rId10"/>
    <p:sldId id="294" r:id="rId11"/>
    <p:sldId id="298" r:id="rId12"/>
    <p:sldId id="284" r:id="rId13"/>
    <p:sldId id="301" r:id="rId14"/>
    <p:sldId id="303" r:id="rId15"/>
    <p:sldId id="305" r:id="rId16"/>
    <p:sldId id="295" r:id="rId17"/>
    <p:sldId id="299" r:id="rId18"/>
    <p:sldId id="300" r:id="rId19"/>
    <p:sldId id="302" r:id="rId20"/>
    <p:sldId id="315" r:id="rId21"/>
    <p:sldId id="306" r:id="rId22"/>
    <p:sldId id="316" r:id="rId23"/>
    <p:sldId id="317" r:id="rId24"/>
    <p:sldId id="308" r:id="rId25"/>
    <p:sldId id="3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3840">
          <p15:clr>
            <a:srgbClr val="A4A3A4"/>
          </p15:clr>
        </p15:guide>
        <p15:guide id="7"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895F"/>
    <a:srgbClr val="136143"/>
    <a:srgbClr val="0B3B29"/>
    <a:srgbClr val="8439BD"/>
    <a:srgbClr val="8F2EA2"/>
    <a:srgbClr val="3EDA9F"/>
    <a:srgbClr val="10543A"/>
    <a:srgbClr val="D9A5E3"/>
    <a:srgbClr val="20A472"/>
    <a:srgbClr val="34D8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showGuides="1">
      <p:cViewPr varScale="1">
        <p:scale>
          <a:sx n="117" d="100"/>
          <a:sy n="117" d="100"/>
        </p:scale>
        <p:origin x="354" y="102"/>
      </p:cViewPr>
      <p:guideLst>
        <p:guide pos="3840"/>
        <p:guide orient="horz" pos="2160"/>
      </p:guideLst>
    </p:cSldViewPr>
  </p:slideViewPr>
  <p:outlineViewPr>
    <p:cViewPr>
      <p:scale>
        <a:sx n="33" d="100"/>
        <a:sy n="33" d="100"/>
      </p:scale>
      <p:origin x="0" y="-391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267483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FDAD0-21E9-42D0-8C63-C6563197FC13}" type="datetimeFigureOut">
              <a:rPr lang="en-US" smtClean="0"/>
              <a:t>4/18/2024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51297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78FDAD0-21E9-42D0-8C63-C6563197FC13}" type="datetimeFigureOut">
              <a:rPr lang="en-US" smtClean="0"/>
              <a:t>4/18/2024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622163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8FDAD0-21E9-42D0-8C63-C6563197FC13}"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2638016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8FDAD0-21E9-42D0-8C63-C6563197FC13}"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3996497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78FDAD0-21E9-42D0-8C63-C6563197FC13}" type="datetimeFigureOut">
              <a:rPr lang="en-US" smtClean="0"/>
              <a:t>4/18/2024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194133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6026551"/>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33352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9575687"/>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userDrawn="1">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913400"/>
      </p:ext>
    </p:extLst>
  </p:cSld>
  <p:clrMapOvr>
    <a:masterClrMapping/>
  </p:clrMapOvr>
  <p:extLst>
    <p:ext uri="{DCECCB84-F9BA-43D5-87BE-67443E8EF086}">
      <p15:sldGuideLst xmlns:p15="http://schemas.microsoft.com/office/powerpoint/2012/main">
        <p15:guide id="1" pos="2544" userDrawn="1">
          <p15:clr>
            <a:srgbClr val="FBAE40"/>
          </p15:clr>
        </p15:guide>
        <p15:guide id="2" pos="5112">
          <p15:clr>
            <a:srgbClr val="FBAE40"/>
          </p15:clr>
        </p15:guide>
        <p15:guide id="4" pos="5256">
          <p15:clr>
            <a:srgbClr val="5ACBF0"/>
          </p15:clr>
        </p15:guide>
        <p15:guide id="5" pos="4968" userDrawn="1">
          <p15:clr>
            <a:srgbClr val="5ACBF0"/>
          </p15:clr>
        </p15:guide>
        <p15:guide id="6" pos="2688" userDrawn="1">
          <p15:clr>
            <a:srgbClr val="5ACBF0"/>
          </p15:clr>
        </p15:guide>
        <p15:guide id="7" pos="2400" userDrawn="1">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78FDAD0-21E9-42D0-8C63-C6563197FC13}" type="datetimeFigureOut">
              <a:rPr lang="en-US" smtClean="0"/>
              <a:t>4/18/2024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341312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8FDAD0-21E9-42D0-8C63-C6563197FC13}" type="datetimeFigureOut">
              <a:rPr lang="en-US" smtClean="0"/>
              <a:t>4/18/2024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105240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78FDAD0-21E9-42D0-8C63-C6563197FC13}" type="datetimeFigureOut">
              <a:rPr lang="en-US" smtClean="0"/>
              <a:t>4/18/2024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366022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8FDAD0-21E9-42D0-8C63-C6563197FC13}" type="datetimeFigureOut">
              <a:rPr lang="en-US" smtClean="0"/>
              <a:t>4/18/2024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144962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8FDAD0-21E9-42D0-8C63-C6563197FC13}" type="datetimeFigureOut">
              <a:rPr lang="en-US" smtClean="0"/>
              <a:t>4/18/2024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250210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8FDAD0-21E9-42D0-8C63-C6563197FC13}" type="datetimeFigureOut">
              <a:rPr lang="en-US" smtClean="0"/>
              <a:t>4/18/2024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4DE3823-CC86-4AC6-95C0-DC3ECA80FD88}" type="slidenum">
              <a:rPr lang="en-US" smtClean="0"/>
              <a:t>‹#›</a:t>
            </a:fld>
            <a:endParaRPr lang="en-US" dirty="0"/>
          </a:p>
        </p:txBody>
      </p:sp>
    </p:spTree>
    <p:extLst>
      <p:ext uri="{BB962C8B-B14F-4D97-AF65-F5344CB8AC3E}">
        <p14:creationId xmlns:p14="http://schemas.microsoft.com/office/powerpoint/2010/main" val="41458342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4/18/2024</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dirty="0"/>
          </a:p>
        </p:txBody>
      </p:sp>
    </p:spTree>
    <p:extLst>
      <p:ext uri="{BB962C8B-B14F-4D97-AF65-F5344CB8AC3E}">
        <p14:creationId xmlns:p14="http://schemas.microsoft.com/office/powerpoint/2010/main" val="2056840760"/>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70" r:id="rId3"/>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78FDAD0-21E9-42D0-8C63-C6563197FC13}" type="datetimeFigureOut">
              <a:rPr lang="en-US" smtClean="0"/>
              <a:t>4/18/2024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4DE3823-CC86-4AC6-95C0-DC3ECA80FD88}"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6986990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MCH8H6yXKcU" TargetMode="Externa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youtu.be/Ieq1-rMCWfc" TargetMode="Externa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nc-nd/2.0/" TargetMode="External"/><Relationship Id="rId1" Type="http://schemas.openxmlformats.org/officeDocument/2006/relationships/slideLayout" Target="../slideLayouts/slideLayout16.xml"/><Relationship Id="rId5" Type="http://schemas.openxmlformats.org/officeDocument/2006/relationships/image" Target="../media/image14.jpg"/><Relationship Id="rId4"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nc-nd/2.0/" TargetMode="External"/><Relationship Id="rId1" Type="http://schemas.openxmlformats.org/officeDocument/2006/relationships/slideLayout" Target="../slideLayouts/slideLayout16.xml"/><Relationship Id="rId5" Type="http://schemas.openxmlformats.org/officeDocument/2006/relationships/image" Target="../media/image14.jpg"/><Relationship Id="rId4"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nc-nd/2.0/" TargetMode="External"/><Relationship Id="rId1" Type="http://schemas.openxmlformats.org/officeDocument/2006/relationships/slideLayout" Target="../slideLayouts/slideLayout16.xml"/><Relationship Id="rId5" Type="http://schemas.openxmlformats.org/officeDocument/2006/relationships/image" Target="../media/image15.jpg"/><Relationship Id="rId4" Type="http://schemas.openxmlformats.org/officeDocument/2006/relationships/hyperlink" Target="https://trade.maps.arcgis.com/apps/Embed/index.html?webmap=6adf4b329aea4604bcb3ea5d25afa1e0&amp;extent=139.43,-40.7825,158.7,-26.0789&amp;zoom=true&amp;scale=true&amp;search=true&amp;searchextent=true&amp;legendlayers=true&amp;basemap_gallery=true&amp;disable_scroll=true&amp;theme=lig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dpi.nsw.gov.au/emergencies/biosecurity/current-situation/varroa-mite-emergency-response" TargetMode="External"/><Relationship Id="rId2" Type="http://schemas.openxmlformats.org/officeDocument/2006/relationships/image" Target="../media/image16.jpg"/><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hyperlink" Target="https://creativecommons.org/licenses/by-nc-nd/2.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dpi.nsw.gov.au/emergencies/biosecurity/current-situation/varroa-mite-emergency-response"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hyperlink" Target="https://youtu.be/h-wDgd5yURo"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2">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0" name="Rectangle 24">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1" name="Rectangle 26">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2" name="Rectangle 28">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3" name="Rectangle 30">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32">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59333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3" name="Picture 2" descr="NSW Department of Primary Industries logo with NSW Government waratah identifier.">
            <a:extLst>
              <a:ext uri="{FF2B5EF4-FFF2-40B4-BE49-F238E27FC236}">
                <a16:creationId xmlns:a16="http://schemas.microsoft.com/office/drawing/2014/main" id="{E65CDB26-701C-251A-81E5-3ECBC15A5EBE}"/>
              </a:ext>
            </a:extLst>
          </p:cNvPr>
          <p:cNvPicPr>
            <a:picLocks noChangeAspect="1"/>
          </p:cNvPicPr>
          <p:nvPr/>
        </p:nvPicPr>
        <p:blipFill>
          <a:blip r:embed="rId2"/>
          <a:srcRect/>
          <a:stretch/>
        </p:blipFill>
        <p:spPr>
          <a:xfrm>
            <a:off x="399419" y="5068956"/>
            <a:ext cx="3733082" cy="1146177"/>
          </a:xfrm>
          <a:prstGeom prst="rect">
            <a:avLst/>
          </a:prstGeom>
        </p:spPr>
      </p:pic>
      <p:pic>
        <p:nvPicPr>
          <p:cNvPr id="4" name="Picture 3">
            <a:extLst>
              <a:ext uri="{FF2B5EF4-FFF2-40B4-BE49-F238E27FC236}">
                <a16:creationId xmlns:a16="http://schemas.microsoft.com/office/drawing/2014/main" id="{97600C39-7C07-E99F-B2BE-AE6EEA1955AC}"/>
              </a:ext>
            </a:extLst>
          </p:cNvPr>
          <p:cNvPicPr>
            <a:picLocks noChangeAspect="1"/>
          </p:cNvPicPr>
          <p:nvPr/>
        </p:nvPicPr>
        <p:blipFill>
          <a:blip r:embed="rId3"/>
          <a:srcRect/>
          <a:stretch/>
        </p:blipFill>
        <p:spPr>
          <a:xfrm>
            <a:off x="4706471" y="794717"/>
            <a:ext cx="6810288" cy="5268565"/>
          </a:xfrm>
          <a:prstGeom prst="rect">
            <a:avLst/>
          </a:prstGeom>
        </p:spPr>
      </p:pic>
      <p:sp>
        <p:nvSpPr>
          <p:cNvPr id="2" name="TextBox 1">
            <a:extLst>
              <a:ext uri="{FF2B5EF4-FFF2-40B4-BE49-F238E27FC236}">
                <a16:creationId xmlns:a16="http://schemas.microsoft.com/office/drawing/2014/main" id="{2731D2CC-9473-1099-3202-4D0DB3BBB0DF}"/>
              </a:ext>
            </a:extLst>
          </p:cNvPr>
          <p:cNvSpPr txBox="1"/>
          <p:nvPr/>
        </p:nvSpPr>
        <p:spPr>
          <a:xfrm>
            <a:off x="4358640" y="5994400"/>
            <a:ext cx="2844800" cy="369332"/>
          </a:xfrm>
          <a:prstGeom prst="rect">
            <a:avLst/>
          </a:prstGeom>
          <a:noFill/>
        </p:spPr>
        <p:txBody>
          <a:bodyPr wrap="square" rtlCol="0">
            <a:spAutoFit/>
          </a:bodyPr>
          <a:lstStyle/>
          <a:p>
            <a:r>
              <a:rPr lang="en-AU" dirty="0"/>
              <a:t>Version date</a:t>
            </a:r>
            <a:r>
              <a:rPr lang="en-AU"/>
              <a:t>:  April 2024</a:t>
            </a:r>
            <a:endParaRPr lang="en-AU" dirty="0"/>
          </a:p>
        </p:txBody>
      </p:sp>
    </p:spTree>
    <p:extLst>
      <p:ext uri="{BB962C8B-B14F-4D97-AF65-F5344CB8AC3E}">
        <p14:creationId xmlns:p14="http://schemas.microsoft.com/office/powerpoint/2010/main" val="1717889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Rectangle 19">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1">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3">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solidFill>
                  <a:srgbClr val="FFFEFF"/>
                </a:solidFill>
              </a:rPr>
              <a:t>Sugar shake – </a:t>
            </a:r>
            <a:r>
              <a:rPr lang="en-US" cap="none" dirty="0">
                <a:solidFill>
                  <a:srgbClr val="FFFEFF"/>
                </a:solidFill>
              </a:rPr>
              <a:t>video on </a:t>
            </a:r>
            <a:r>
              <a:rPr lang="en-US" cap="none" dirty="0" err="1">
                <a:solidFill>
                  <a:srgbClr val="FFFEFF"/>
                </a:solidFill>
              </a:rPr>
              <a:t>youtube</a:t>
            </a:r>
            <a:endParaRPr lang="en-US" dirty="0">
              <a:solidFill>
                <a:srgbClr val="FFFEFF"/>
              </a:solidFill>
            </a:endParaRP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pic>
        <p:nvPicPr>
          <p:cNvPr id="3" name="Picture 2">
            <a:hlinkClick r:id="rId2"/>
            <a:extLst>
              <a:ext uri="{FF2B5EF4-FFF2-40B4-BE49-F238E27FC236}">
                <a16:creationId xmlns:a16="http://schemas.microsoft.com/office/drawing/2014/main" id="{2526FD74-5BD4-303A-C5AE-FAFBADDF8050}"/>
              </a:ext>
            </a:extLst>
          </p:cNvPr>
          <p:cNvPicPr>
            <a:picLocks noChangeAspect="1"/>
          </p:cNvPicPr>
          <p:nvPr/>
        </p:nvPicPr>
        <p:blipFill>
          <a:blip r:embed="rId3"/>
          <a:stretch>
            <a:fillRect/>
          </a:stretch>
        </p:blipFill>
        <p:spPr>
          <a:xfrm>
            <a:off x="477922" y="1933378"/>
            <a:ext cx="7189239" cy="4310215"/>
          </a:xfrm>
          <a:prstGeom prst="rect">
            <a:avLst/>
          </a:prstGeom>
        </p:spPr>
      </p:pic>
      <p:sp>
        <p:nvSpPr>
          <p:cNvPr id="5" name="TextBox 4">
            <a:extLst>
              <a:ext uri="{FF2B5EF4-FFF2-40B4-BE49-F238E27FC236}">
                <a16:creationId xmlns:a16="http://schemas.microsoft.com/office/drawing/2014/main" id="{F423836E-31BE-87C8-DFA9-CF090B0875E4}"/>
              </a:ext>
            </a:extLst>
          </p:cNvPr>
          <p:cNvSpPr txBox="1"/>
          <p:nvPr/>
        </p:nvSpPr>
        <p:spPr>
          <a:xfrm>
            <a:off x="7745753" y="2006307"/>
            <a:ext cx="3476445" cy="923330"/>
          </a:xfrm>
          <a:prstGeom prst="rect">
            <a:avLst/>
          </a:prstGeom>
          <a:noFill/>
        </p:spPr>
        <p:txBody>
          <a:bodyPr wrap="square" rtlCol="0">
            <a:spAutoFit/>
          </a:bodyPr>
          <a:lstStyle/>
          <a:p>
            <a:r>
              <a:rPr lang="en-US" dirty="0"/>
              <a:t>Video address on YouTube:</a:t>
            </a:r>
          </a:p>
          <a:p>
            <a:r>
              <a:rPr lang="en-US" b="0" dirty="0">
                <a:hlinkClick r:id="rId2"/>
              </a:rPr>
              <a:t>https://youtu.be/MCH8H6yXKcU</a:t>
            </a:r>
            <a:endParaRPr lang="en-US" dirty="0"/>
          </a:p>
          <a:p>
            <a:endParaRPr lang="en-AU" dirty="0"/>
          </a:p>
        </p:txBody>
      </p:sp>
      <p:pic>
        <p:nvPicPr>
          <p:cNvPr id="13" name="Picture 12" descr="Logo&#10;&#10;Description automatically generated">
            <a:extLst>
              <a:ext uri="{FF2B5EF4-FFF2-40B4-BE49-F238E27FC236}">
                <a16:creationId xmlns:a16="http://schemas.microsoft.com/office/drawing/2014/main" id="{51D81897-BD83-5294-C484-B795609FEB0D}"/>
              </a:ext>
            </a:extLst>
          </p:cNvPr>
          <p:cNvPicPr>
            <a:picLocks noChangeAspect="1"/>
          </p:cNvPicPr>
          <p:nvPr/>
        </p:nvPicPr>
        <p:blipFill>
          <a:blip r:embed="rId4"/>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2666211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B62618-0D02-4C29-88C5-1EDF7F32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0" name="Rectangle 19">
            <a:extLst>
              <a:ext uri="{FF2B5EF4-FFF2-40B4-BE49-F238E27FC236}">
                <a16:creationId xmlns:a16="http://schemas.microsoft.com/office/drawing/2014/main" id="{1E2747F4-A0AE-425C-B527-E3E32461F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1">
            <a:extLst>
              <a:ext uri="{FF2B5EF4-FFF2-40B4-BE49-F238E27FC236}">
                <a16:creationId xmlns:a16="http://schemas.microsoft.com/office/drawing/2014/main" id="{9707F29A-1576-479E-B227-0D6498601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3">
            <a:extLst>
              <a:ext uri="{FF2B5EF4-FFF2-40B4-BE49-F238E27FC236}">
                <a16:creationId xmlns:a16="http://schemas.microsoft.com/office/drawing/2014/main" id="{F17B26C7-6F2F-453C-9C08-71E199E52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solidFill>
                  <a:srgbClr val="FFFEFF"/>
                </a:solidFill>
              </a:rPr>
              <a:t>Alcohol wash - </a:t>
            </a:r>
            <a:r>
              <a:rPr lang="en-US" cap="none" dirty="0">
                <a:solidFill>
                  <a:srgbClr val="FFFEFF"/>
                </a:solidFill>
              </a:rPr>
              <a:t>video on </a:t>
            </a:r>
            <a:r>
              <a:rPr lang="en-US" cap="none" dirty="0" err="1">
                <a:solidFill>
                  <a:srgbClr val="FFFEFF"/>
                </a:solidFill>
              </a:rPr>
              <a:t>youtube</a:t>
            </a:r>
            <a:endParaRPr lang="en-US" dirty="0">
              <a:solidFill>
                <a:srgbClr val="FFFEFF"/>
              </a:solidFill>
            </a:endParaRP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sp>
        <p:nvSpPr>
          <p:cNvPr id="5" name="TextBox 4">
            <a:extLst>
              <a:ext uri="{FF2B5EF4-FFF2-40B4-BE49-F238E27FC236}">
                <a16:creationId xmlns:a16="http://schemas.microsoft.com/office/drawing/2014/main" id="{F423836E-31BE-87C8-DFA9-CF090B0875E4}"/>
              </a:ext>
            </a:extLst>
          </p:cNvPr>
          <p:cNvSpPr txBox="1"/>
          <p:nvPr/>
        </p:nvSpPr>
        <p:spPr>
          <a:xfrm>
            <a:off x="7774560" y="2093015"/>
            <a:ext cx="3476445" cy="646331"/>
          </a:xfrm>
          <a:prstGeom prst="rect">
            <a:avLst/>
          </a:prstGeom>
          <a:noFill/>
        </p:spPr>
        <p:txBody>
          <a:bodyPr wrap="square" rtlCol="0">
            <a:spAutoFit/>
          </a:bodyPr>
          <a:lstStyle/>
          <a:p>
            <a:r>
              <a:rPr lang="en-US" dirty="0"/>
              <a:t>Video address on YouTube:</a:t>
            </a:r>
          </a:p>
          <a:p>
            <a:r>
              <a:rPr lang="en-US" b="0" dirty="0">
                <a:hlinkClick r:id="rId2"/>
              </a:rPr>
              <a:t>https://youtu.be/Ieq1-rMCWfc</a:t>
            </a:r>
            <a:r>
              <a:rPr lang="en-US" b="0" dirty="0"/>
              <a:t> </a:t>
            </a:r>
            <a:endParaRPr lang="en-AU" dirty="0"/>
          </a:p>
        </p:txBody>
      </p:sp>
      <p:pic>
        <p:nvPicPr>
          <p:cNvPr id="4" name="Picture 3">
            <a:extLst>
              <a:ext uri="{FF2B5EF4-FFF2-40B4-BE49-F238E27FC236}">
                <a16:creationId xmlns:a16="http://schemas.microsoft.com/office/drawing/2014/main" id="{97E64412-314E-E048-7547-25821EC5AA58}"/>
              </a:ext>
            </a:extLst>
          </p:cNvPr>
          <p:cNvPicPr>
            <a:picLocks noChangeAspect="1"/>
          </p:cNvPicPr>
          <p:nvPr/>
        </p:nvPicPr>
        <p:blipFill>
          <a:blip r:embed="rId3"/>
          <a:stretch>
            <a:fillRect/>
          </a:stretch>
        </p:blipFill>
        <p:spPr>
          <a:xfrm>
            <a:off x="440286" y="1960409"/>
            <a:ext cx="7284489" cy="4440391"/>
          </a:xfrm>
          <a:prstGeom prst="rect">
            <a:avLst/>
          </a:prstGeom>
        </p:spPr>
      </p:pic>
      <p:pic>
        <p:nvPicPr>
          <p:cNvPr id="13" name="Picture 12" descr="Logo&#10;&#10;Description automatically generated">
            <a:extLst>
              <a:ext uri="{FF2B5EF4-FFF2-40B4-BE49-F238E27FC236}">
                <a16:creationId xmlns:a16="http://schemas.microsoft.com/office/drawing/2014/main" id="{16FB6609-2522-A3DA-7E39-BD0709D7CDDB}"/>
              </a:ext>
            </a:extLst>
          </p:cNvPr>
          <p:cNvPicPr>
            <a:picLocks noChangeAspect="1"/>
          </p:cNvPicPr>
          <p:nvPr/>
        </p:nvPicPr>
        <p:blipFill>
          <a:blip r:embed="rId4"/>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1691769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42">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76" name="Rectangle 44">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77" name="Rectangle 46">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78" name="Rectangle 48">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79" name="Rectangle 50">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3371123A-5A6C-3947-70EA-AD48A8D3E189}"/>
              </a:ext>
            </a:extLst>
          </p:cNvPr>
          <p:cNvSpPr>
            <a:spLocks noGrp="1"/>
          </p:cNvSpPr>
          <p:nvPr>
            <p:ph type="title"/>
          </p:nvPr>
        </p:nvSpPr>
        <p:spPr>
          <a:xfrm>
            <a:off x="8025633" y="1282005"/>
            <a:ext cx="3565652" cy="1013800"/>
          </a:xfrm>
        </p:spPr>
        <p:txBody>
          <a:bodyPr vert="horz" lIns="91440" tIns="45720" rIns="91440" bIns="45720" rtlCol="0" anchor="b">
            <a:normAutofit fontScale="90000"/>
          </a:bodyPr>
          <a:lstStyle/>
          <a:p>
            <a:r>
              <a:rPr lang="en-US" dirty="0">
                <a:solidFill>
                  <a:schemeClr val="accent4"/>
                </a:solidFill>
              </a:rPr>
              <a:t>What did we do during the emergency response?</a:t>
            </a:r>
          </a:p>
        </p:txBody>
      </p:sp>
      <p:grpSp>
        <p:nvGrpSpPr>
          <p:cNvPr id="80" name="Group 52">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4" name="Rectangle 53">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81" name="Rectangle 54">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82" name="Rectangle 55">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sp>
        <p:nvSpPr>
          <p:cNvPr id="19" name="Title 17">
            <a:extLst>
              <a:ext uri="{FF2B5EF4-FFF2-40B4-BE49-F238E27FC236}">
                <a16:creationId xmlns:a16="http://schemas.microsoft.com/office/drawing/2014/main" id="{9BC7FBB8-3AB4-3971-FCDA-A323DE3622D1}"/>
              </a:ext>
            </a:extLst>
          </p:cNvPr>
          <p:cNvSpPr txBox="1">
            <a:spLocks/>
          </p:cNvSpPr>
          <p:nvPr/>
        </p:nvSpPr>
        <p:spPr>
          <a:xfrm>
            <a:off x="8042147" y="2015801"/>
            <a:ext cx="3944444" cy="396226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ct val="20000"/>
              </a:spcBef>
              <a:spcAft>
                <a:spcPts val="600"/>
              </a:spcAft>
              <a:buClr>
                <a:schemeClr val="accent2"/>
              </a:buClr>
              <a:buSzPct val="92000"/>
            </a:pPr>
            <a:endParaRPr lang="en-US" sz="2600" cap="none" dirty="0">
              <a:solidFill>
                <a:schemeClr val="tx1"/>
              </a:solidFill>
              <a:latin typeface="Public Sans" pitchFamily="2" charset="0"/>
              <a:ea typeface="+mn-ea"/>
              <a:cs typeface="+mn-cs"/>
            </a:endParaRPr>
          </a:p>
        </p:txBody>
      </p:sp>
      <p:sp>
        <p:nvSpPr>
          <p:cNvPr id="14" name="Title 17">
            <a:extLst>
              <a:ext uri="{FF2B5EF4-FFF2-40B4-BE49-F238E27FC236}">
                <a16:creationId xmlns:a16="http://schemas.microsoft.com/office/drawing/2014/main" id="{A12BB246-19F9-A337-674F-8B53EBEE08CE}"/>
              </a:ext>
            </a:extLst>
          </p:cNvPr>
          <p:cNvSpPr txBox="1">
            <a:spLocks/>
          </p:cNvSpPr>
          <p:nvPr/>
        </p:nvSpPr>
        <p:spPr>
          <a:xfrm>
            <a:off x="8047823" y="2296679"/>
            <a:ext cx="3258644" cy="3279316"/>
          </a:xfrm>
          <a:prstGeom prst="rect">
            <a:avLst/>
          </a:prstGeom>
        </p:spPr>
        <p:txBody>
          <a:bodyPr vert="horz" lIns="91440" tIns="45720" rIns="91440" bIns="45720" rtlCol="0" anchor="ctr">
            <a:normAutofit fontScale="625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ct val="20000"/>
              </a:spcBef>
              <a:spcAft>
                <a:spcPts val="600"/>
              </a:spcAft>
              <a:buClr>
                <a:schemeClr val="accent2"/>
              </a:buClr>
              <a:buSzPct val="92000"/>
            </a:pPr>
            <a:r>
              <a:rPr lang="en-US" cap="none" dirty="0">
                <a:solidFill>
                  <a:schemeClr val="tx1"/>
                </a:solidFill>
                <a:latin typeface="Public Sans" pitchFamily="2" charset="0"/>
                <a:ea typeface="+mn-ea"/>
                <a:cs typeface="+mn-cs"/>
              </a:rPr>
              <a:t>The discovery of varroa mites in Newcastle triggered a national biosecurity emergency response. The response established biosecurity zones (shown on the map) in an attempt to limit the spread of varroa mites.  </a:t>
            </a:r>
          </a:p>
        </p:txBody>
      </p:sp>
      <p:pic>
        <p:nvPicPr>
          <p:cNvPr id="16" name="Picture 15" descr="Logo&#10;&#10;Description automatically generated">
            <a:extLst>
              <a:ext uri="{FF2B5EF4-FFF2-40B4-BE49-F238E27FC236}">
                <a16:creationId xmlns:a16="http://schemas.microsoft.com/office/drawing/2014/main" id="{658DE770-F39E-B26F-E159-3AB526E2F9A1}"/>
              </a:ext>
            </a:extLst>
          </p:cNvPr>
          <p:cNvPicPr>
            <a:picLocks noChangeAspect="1"/>
          </p:cNvPicPr>
          <p:nvPr/>
        </p:nvPicPr>
        <p:blipFill>
          <a:blip r:embed="rId2"/>
          <a:stretch>
            <a:fillRect/>
          </a:stretch>
        </p:blipFill>
        <p:spPr>
          <a:xfrm>
            <a:off x="10078304" y="5269870"/>
            <a:ext cx="1762513" cy="1363513"/>
          </a:xfrm>
          <a:prstGeom prst="rect">
            <a:avLst/>
          </a:prstGeom>
        </p:spPr>
      </p:pic>
      <p:pic>
        <p:nvPicPr>
          <p:cNvPr id="5" name="Picture 4" descr="A map of australia with pink and yellow dots&#10;&#10;Description automatically generated">
            <a:extLst>
              <a:ext uri="{FF2B5EF4-FFF2-40B4-BE49-F238E27FC236}">
                <a16:creationId xmlns:a16="http://schemas.microsoft.com/office/drawing/2014/main" id="{D70978F2-4B86-5E63-8C60-EEEFB316B23E}"/>
              </a:ext>
            </a:extLst>
          </p:cNvPr>
          <p:cNvPicPr>
            <a:picLocks noChangeAspect="1"/>
          </p:cNvPicPr>
          <p:nvPr/>
        </p:nvPicPr>
        <p:blipFill rotWithShape="1">
          <a:blip r:embed="rId3"/>
          <a:srcRect l="-215" t="10858" r="215" b="-4858"/>
          <a:stretch/>
        </p:blipFill>
        <p:spPr>
          <a:xfrm>
            <a:off x="432414" y="771506"/>
            <a:ext cx="7434880" cy="6132908"/>
          </a:xfrm>
          <a:prstGeom prst="rect">
            <a:avLst/>
          </a:prstGeom>
        </p:spPr>
      </p:pic>
    </p:spTree>
    <p:extLst>
      <p:ext uri="{BB962C8B-B14F-4D97-AF65-F5344CB8AC3E}">
        <p14:creationId xmlns:p14="http://schemas.microsoft.com/office/powerpoint/2010/main" val="3318278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16">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5" name="Rectangle 18">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Rectangle 20">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7" name="Rectangle 22">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8" name="Rectangle 24">
            <a:extLst>
              <a:ext uri="{FF2B5EF4-FFF2-40B4-BE49-F238E27FC236}">
                <a16:creationId xmlns:a16="http://schemas.microsoft.com/office/drawing/2014/main" id="{117586EA-60FD-42F2-88A3-EA438310DB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 name="Rectangle 26">
            <a:extLst>
              <a:ext uri="{FF2B5EF4-FFF2-40B4-BE49-F238E27FC236}">
                <a16:creationId xmlns:a16="http://schemas.microsoft.com/office/drawing/2014/main" id="{02CC9D39-BB06-4AD7-A8E2-764CAEC2A7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hlinkClick r:id="rId2"/>
            <a:extLst>
              <a:ext uri="{FF2B5EF4-FFF2-40B4-BE49-F238E27FC236}">
                <a16:creationId xmlns:a16="http://schemas.microsoft.com/office/drawing/2014/main" id="{F4918DCC-B81D-2859-3B26-D5D7D85314EF}"/>
              </a:ext>
            </a:extLst>
          </p:cNvPr>
          <p:cNvPicPr>
            <a:picLocks noChangeAspect="1"/>
          </p:cNvPicPr>
          <p:nvPr/>
        </p:nvPicPr>
        <p:blipFill>
          <a:blip r:embed="rId3"/>
          <a:srcRect l="1972" r="1972"/>
          <a:stretch/>
        </p:blipFill>
        <p:spPr>
          <a:xfrm>
            <a:off x="446533" y="723899"/>
            <a:ext cx="6202841" cy="5666666"/>
          </a:xfrm>
          <a:prstGeom prst="rect">
            <a:avLst/>
          </a:prstGeom>
        </p:spPr>
      </p:pic>
      <p:sp>
        <p:nvSpPr>
          <p:cNvPr id="50" name="Rectangle 28">
            <a:extLst>
              <a:ext uri="{FF2B5EF4-FFF2-40B4-BE49-F238E27FC236}">
                <a16:creationId xmlns:a16="http://schemas.microsoft.com/office/drawing/2014/main" id="{C685FEC3-AC4E-4604-AAE1-BC317B834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 name="Title 9">
            <a:extLst>
              <a:ext uri="{FF2B5EF4-FFF2-40B4-BE49-F238E27FC236}">
                <a16:creationId xmlns:a16="http://schemas.microsoft.com/office/drawing/2014/main" id="{16869BEE-59B3-EECB-9067-4A050E179E88}"/>
              </a:ext>
            </a:extLst>
          </p:cNvPr>
          <p:cNvSpPr>
            <a:spLocks noGrp="1"/>
          </p:cNvSpPr>
          <p:nvPr>
            <p:ph type="title"/>
          </p:nvPr>
        </p:nvSpPr>
        <p:spPr>
          <a:xfrm>
            <a:off x="7261934" y="1419225"/>
            <a:ext cx="4115917" cy="2085869"/>
          </a:xfrm>
        </p:spPr>
        <p:txBody>
          <a:bodyPr vert="horz" lIns="91440" tIns="45720" rIns="91440" bIns="45720" rtlCol="0" anchor="b">
            <a:normAutofit/>
          </a:bodyPr>
          <a:lstStyle/>
          <a:p>
            <a:r>
              <a:rPr lang="en-US" sz="3600" dirty="0">
                <a:solidFill>
                  <a:srgbClr val="FFFFFF"/>
                </a:solidFill>
              </a:rPr>
              <a:t>What were the emergency zones?</a:t>
            </a:r>
          </a:p>
        </p:txBody>
      </p:sp>
      <p:grpSp>
        <p:nvGrpSpPr>
          <p:cNvPr id="51" name="Group 30">
            <a:extLst>
              <a:ext uri="{FF2B5EF4-FFF2-40B4-BE49-F238E27FC236}">
                <a16:creationId xmlns:a16="http://schemas.microsoft.com/office/drawing/2014/main" id="{42C8672C-C7ED-40AB-AF9B-4586C5F37F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2" name="Rectangle 31">
              <a:extLst>
                <a:ext uri="{FF2B5EF4-FFF2-40B4-BE49-F238E27FC236}">
                  <a16:creationId xmlns:a16="http://schemas.microsoft.com/office/drawing/2014/main" id="{23C01033-7A56-41B6-A23C-4A02E582F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3" name="Rectangle 32">
              <a:extLst>
                <a:ext uri="{FF2B5EF4-FFF2-40B4-BE49-F238E27FC236}">
                  <a16:creationId xmlns:a16="http://schemas.microsoft.com/office/drawing/2014/main" id="{436C8E7B-AE2C-4791-9998-2739EC7B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34" name="Rectangle 33">
              <a:extLst>
                <a:ext uri="{FF2B5EF4-FFF2-40B4-BE49-F238E27FC236}">
                  <a16:creationId xmlns:a16="http://schemas.microsoft.com/office/drawing/2014/main" id="{6D2DE5BD-D6FF-4F7E-98D5-69A51C916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pic>
        <p:nvPicPr>
          <p:cNvPr id="15" name="Picture 14" descr="Logo&#10;&#10;Description automatically generated">
            <a:extLst>
              <a:ext uri="{FF2B5EF4-FFF2-40B4-BE49-F238E27FC236}">
                <a16:creationId xmlns:a16="http://schemas.microsoft.com/office/drawing/2014/main" id="{DEB44041-5E55-34B1-82B6-5A7DEEC4609E}"/>
              </a:ext>
            </a:extLst>
          </p:cNvPr>
          <p:cNvPicPr>
            <a:picLocks noChangeAspect="1"/>
          </p:cNvPicPr>
          <p:nvPr/>
        </p:nvPicPr>
        <p:blipFill>
          <a:blip r:embed="rId4"/>
          <a:stretch>
            <a:fillRect/>
          </a:stretch>
        </p:blipFill>
        <p:spPr>
          <a:xfrm>
            <a:off x="359828" y="5260769"/>
            <a:ext cx="1762513" cy="1363513"/>
          </a:xfrm>
          <a:prstGeom prst="rect">
            <a:avLst/>
          </a:prstGeom>
        </p:spPr>
      </p:pic>
    </p:spTree>
    <p:extLst>
      <p:ext uri="{BB962C8B-B14F-4D97-AF65-F5344CB8AC3E}">
        <p14:creationId xmlns:p14="http://schemas.microsoft.com/office/powerpoint/2010/main" val="3617436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Rectangle 25">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8" name="Rectangle 27">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702156"/>
            <a:ext cx="7157865" cy="1013800"/>
          </a:xfrm>
        </p:spPr>
        <p:txBody>
          <a:bodyPr vert="horz" lIns="91440" tIns="45720" rIns="91440" bIns="45720" rtlCol="0" anchor="b">
            <a:normAutofit/>
          </a:bodyPr>
          <a:lstStyle/>
          <a:p>
            <a:r>
              <a:rPr lang="en-US" sz="2800" dirty="0">
                <a:solidFill>
                  <a:schemeClr val="tx2"/>
                </a:solidFill>
              </a:rPr>
              <a:t>What were the emergency zones?</a:t>
            </a:r>
            <a:endParaRPr lang="en-US" dirty="0">
              <a:solidFill>
                <a:schemeClr val="tx2"/>
              </a:solidFill>
            </a:endParaRPr>
          </a:p>
        </p:txBody>
      </p:sp>
      <p:sp>
        <p:nvSpPr>
          <p:cNvPr id="30" name="Rectangle 2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AFE0FF"/>
          </a:solidFill>
          <a:ln>
            <a:solidFill>
              <a:srgbClr val="AFE0FF"/>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449934" y="1896533"/>
            <a:ext cx="7157866" cy="3962266"/>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rgbClr val="AFE0FF"/>
              </a:buClr>
              <a:buSzPct val="92000"/>
            </a:pPr>
            <a:r>
              <a:rPr lang="en-AU" b="0" i="0" cap="none" dirty="0">
                <a:solidFill>
                  <a:schemeClr val="accent1">
                    <a:lumMod val="90000"/>
                    <a:lumOff val="10000"/>
                  </a:schemeClr>
                </a:solidFill>
                <a:effectLst/>
                <a:latin typeface="+mn-lt"/>
                <a:ea typeface="+mn-ea"/>
                <a:cs typeface="+mn-cs"/>
              </a:rPr>
              <a:t>The red zones are a 10km radius from where varroa mite were detected. This was the eradication zone where honeybee hives were euthanised. </a:t>
            </a:r>
          </a:p>
          <a:p>
            <a:pPr>
              <a:spcBef>
                <a:spcPct val="20000"/>
              </a:spcBef>
              <a:spcAft>
                <a:spcPts val="600"/>
              </a:spcAft>
              <a:buClr>
                <a:srgbClr val="AFE0FF"/>
              </a:buClr>
              <a:buSzPct val="92000"/>
            </a:pPr>
            <a:r>
              <a:rPr lang="en-AU" b="0" i="0" cap="none" dirty="0">
                <a:solidFill>
                  <a:schemeClr val="accent1">
                    <a:lumMod val="90000"/>
                    <a:lumOff val="10000"/>
                  </a:schemeClr>
                </a:solidFill>
                <a:effectLst/>
                <a:latin typeface="+mn-lt"/>
                <a:ea typeface="+mn-ea"/>
                <a:cs typeface="+mn-cs"/>
              </a:rPr>
              <a:t>Varroa mite breed in honeybee colonies. Euthanising hives within this zone aimed at destroyin</a:t>
            </a:r>
            <a:r>
              <a:rPr lang="en-AU" cap="none" dirty="0">
                <a:solidFill>
                  <a:schemeClr val="accent1">
                    <a:lumMod val="90000"/>
                    <a:lumOff val="10000"/>
                  </a:schemeClr>
                </a:solidFill>
                <a:latin typeface="+mn-lt"/>
                <a:ea typeface="+mn-ea"/>
                <a:cs typeface="+mn-cs"/>
              </a:rPr>
              <a:t>g any varroa mite that may have moved from hive to hive, infecting the colonies on the way. Destruction of the hives within this zone gave us the best chance of stopping this incursion. </a:t>
            </a:r>
            <a:endParaRPr lang="en-AU" b="0" i="0" cap="none" dirty="0">
              <a:solidFill>
                <a:schemeClr val="accent1">
                  <a:lumMod val="90000"/>
                  <a:lumOff val="10000"/>
                </a:schemeClr>
              </a:solidFill>
              <a:effectLst/>
              <a:latin typeface="+mn-lt"/>
              <a:ea typeface="+mn-ea"/>
              <a:cs typeface="+mn-cs"/>
            </a:endParaRPr>
          </a:p>
        </p:txBody>
      </p:sp>
      <p:pic>
        <p:nvPicPr>
          <p:cNvPr id="13" name="Picture 12" descr="Logo&#10;&#10;Description automatically generated">
            <a:extLst>
              <a:ext uri="{FF2B5EF4-FFF2-40B4-BE49-F238E27FC236}">
                <a16:creationId xmlns:a16="http://schemas.microsoft.com/office/drawing/2014/main" id="{EF61C819-B92F-BB99-7B18-E656040B5029}"/>
              </a:ext>
            </a:extLst>
          </p:cNvPr>
          <p:cNvPicPr>
            <a:picLocks noChangeAspect="1"/>
          </p:cNvPicPr>
          <p:nvPr/>
        </p:nvPicPr>
        <p:blipFill>
          <a:blip r:embed="rId2"/>
          <a:stretch>
            <a:fillRect/>
          </a:stretch>
        </p:blipFill>
        <p:spPr>
          <a:xfrm>
            <a:off x="10078304" y="5269870"/>
            <a:ext cx="1762513" cy="1363513"/>
          </a:xfrm>
          <a:prstGeom prst="rect">
            <a:avLst/>
          </a:prstGeom>
        </p:spPr>
      </p:pic>
      <p:pic>
        <p:nvPicPr>
          <p:cNvPr id="2" name="Picture 1">
            <a:hlinkClick r:id="rId3"/>
            <a:extLst>
              <a:ext uri="{FF2B5EF4-FFF2-40B4-BE49-F238E27FC236}">
                <a16:creationId xmlns:a16="http://schemas.microsoft.com/office/drawing/2014/main" id="{9E3C07CA-295B-D6C3-15DB-4C7D45FE12CB}"/>
              </a:ext>
            </a:extLst>
          </p:cNvPr>
          <p:cNvPicPr>
            <a:picLocks noChangeAspect="1"/>
          </p:cNvPicPr>
          <p:nvPr/>
        </p:nvPicPr>
        <p:blipFill rotWithShape="1">
          <a:blip r:embed="rId4"/>
          <a:srcRect l="34676" r="12456"/>
          <a:stretch/>
        </p:blipFill>
        <p:spPr>
          <a:xfrm>
            <a:off x="6065" y="0"/>
            <a:ext cx="4131713" cy="6857989"/>
          </a:xfrm>
          <a:prstGeom prst="rect">
            <a:avLst/>
          </a:prstGeom>
        </p:spPr>
      </p:pic>
    </p:spTree>
    <p:extLst>
      <p:ext uri="{BB962C8B-B14F-4D97-AF65-F5344CB8AC3E}">
        <p14:creationId xmlns:p14="http://schemas.microsoft.com/office/powerpoint/2010/main" val="967859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Rectangle 25">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8" name="Rectangle 27">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702156"/>
            <a:ext cx="7157865" cy="1013800"/>
          </a:xfrm>
        </p:spPr>
        <p:txBody>
          <a:bodyPr vert="horz" lIns="91440" tIns="45720" rIns="91440" bIns="45720" rtlCol="0" anchor="b">
            <a:normAutofit/>
          </a:bodyPr>
          <a:lstStyle/>
          <a:p>
            <a:r>
              <a:rPr lang="en-US" sz="2800" dirty="0">
                <a:solidFill>
                  <a:schemeClr val="tx2"/>
                </a:solidFill>
              </a:rPr>
              <a:t>What were the emergency zones?</a:t>
            </a:r>
            <a:endParaRPr lang="en-US" dirty="0">
              <a:solidFill>
                <a:schemeClr val="accent1"/>
              </a:solidFill>
            </a:endParaRPr>
          </a:p>
        </p:txBody>
      </p:sp>
      <p:sp>
        <p:nvSpPr>
          <p:cNvPr id="30" name="Rectangle 2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AFE0FF"/>
          </a:solidFill>
          <a:ln>
            <a:solidFill>
              <a:srgbClr val="AFE0FF"/>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449934" y="1896533"/>
            <a:ext cx="7157866" cy="39622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rgbClr val="AFE0FF"/>
              </a:buClr>
              <a:buSzPct val="92000"/>
            </a:pPr>
            <a:r>
              <a:rPr lang="en-US" b="0" i="0" cap="none" dirty="0">
                <a:solidFill>
                  <a:schemeClr val="accent1">
                    <a:lumMod val="90000"/>
                    <a:lumOff val="10000"/>
                  </a:schemeClr>
                </a:solidFill>
                <a:effectLst/>
                <a:latin typeface="+mn-lt"/>
                <a:ea typeface="+mn-ea"/>
                <a:cs typeface="+mn-cs"/>
              </a:rPr>
              <a:t>The purple is the 25km surveillance zones, where officials monitored and inspected managed and feral honeybees</a:t>
            </a:r>
            <a:r>
              <a:rPr lang="en-US" cap="none" dirty="0">
                <a:solidFill>
                  <a:schemeClr val="accent1">
                    <a:lumMod val="90000"/>
                    <a:lumOff val="10000"/>
                  </a:schemeClr>
                </a:solidFill>
                <a:latin typeface="+mn-lt"/>
                <a:ea typeface="+mn-ea"/>
                <a:cs typeface="+mn-cs"/>
              </a:rPr>
              <a:t> </a:t>
            </a:r>
            <a:r>
              <a:rPr lang="en-US" b="0" i="0" cap="none" dirty="0">
                <a:solidFill>
                  <a:schemeClr val="accent1">
                    <a:lumMod val="90000"/>
                    <a:lumOff val="10000"/>
                  </a:schemeClr>
                </a:solidFill>
                <a:effectLst/>
                <a:latin typeface="+mn-lt"/>
                <a:ea typeface="+mn-ea"/>
                <a:cs typeface="+mn-cs"/>
              </a:rPr>
              <a:t>to determine if varroa had moved beyond the 10km eradication zone. </a:t>
            </a:r>
          </a:p>
          <a:p>
            <a:pPr>
              <a:spcBef>
                <a:spcPct val="20000"/>
              </a:spcBef>
              <a:spcAft>
                <a:spcPts val="600"/>
              </a:spcAft>
              <a:buClr>
                <a:srgbClr val="AFE0FF"/>
              </a:buClr>
              <a:buSzPct val="92000"/>
            </a:pPr>
            <a:r>
              <a:rPr lang="en-US" b="0" i="0" cap="none" dirty="0">
                <a:solidFill>
                  <a:schemeClr val="accent1">
                    <a:lumMod val="90000"/>
                    <a:lumOff val="10000"/>
                  </a:schemeClr>
                </a:solidFill>
                <a:effectLst/>
                <a:latin typeface="+mn-lt"/>
                <a:ea typeface="+mn-ea"/>
                <a:cs typeface="+mn-cs"/>
              </a:rPr>
              <a:t>The yellow was the 50km biosecurity zones where beekeepers were required to notify NSW DPI of the locations of their hives.</a:t>
            </a:r>
          </a:p>
        </p:txBody>
      </p:sp>
      <p:pic>
        <p:nvPicPr>
          <p:cNvPr id="14" name="Picture 13" descr="Logo&#10;&#10;Description automatically generated">
            <a:extLst>
              <a:ext uri="{FF2B5EF4-FFF2-40B4-BE49-F238E27FC236}">
                <a16:creationId xmlns:a16="http://schemas.microsoft.com/office/drawing/2014/main" id="{75DE0BC0-3441-7BA9-CDBF-6844563B6DB7}"/>
              </a:ext>
            </a:extLst>
          </p:cNvPr>
          <p:cNvPicPr>
            <a:picLocks noChangeAspect="1"/>
          </p:cNvPicPr>
          <p:nvPr/>
        </p:nvPicPr>
        <p:blipFill>
          <a:blip r:embed="rId2"/>
          <a:stretch>
            <a:fillRect/>
          </a:stretch>
        </p:blipFill>
        <p:spPr>
          <a:xfrm>
            <a:off x="10078304" y="5269870"/>
            <a:ext cx="1762513" cy="1363513"/>
          </a:xfrm>
          <a:prstGeom prst="rect">
            <a:avLst/>
          </a:prstGeom>
        </p:spPr>
      </p:pic>
      <p:pic>
        <p:nvPicPr>
          <p:cNvPr id="2" name="Picture 1">
            <a:hlinkClick r:id="rId3"/>
            <a:extLst>
              <a:ext uri="{FF2B5EF4-FFF2-40B4-BE49-F238E27FC236}">
                <a16:creationId xmlns:a16="http://schemas.microsoft.com/office/drawing/2014/main" id="{E86C7D47-9AD3-DBB4-48D1-2B8818EAD22F}"/>
              </a:ext>
            </a:extLst>
          </p:cNvPr>
          <p:cNvPicPr>
            <a:picLocks noChangeAspect="1"/>
          </p:cNvPicPr>
          <p:nvPr/>
        </p:nvPicPr>
        <p:blipFill rotWithShape="1">
          <a:blip r:embed="rId4"/>
          <a:srcRect l="34676" r="12456"/>
          <a:stretch/>
        </p:blipFill>
        <p:spPr>
          <a:xfrm>
            <a:off x="6065" y="0"/>
            <a:ext cx="4131713" cy="6857989"/>
          </a:xfrm>
          <a:prstGeom prst="rect">
            <a:avLst/>
          </a:prstGeom>
        </p:spPr>
      </p:pic>
    </p:spTree>
    <p:extLst>
      <p:ext uri="{BB962C8B-B14F-4D97-AF65-F5344CB8AC3E}">
        <p14:creationId xmlns:p14="http://schemas.microsoft.com/office/powerpoint/2010/main" val="11531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2" name="Rectangle 21">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4" name="Rectangle 23">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6" name="Rectangle 25">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28" name="Rectangle 27">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702156"/>
            <a:ext cx="7157865" cy="1013800"/>
          </a:xfrm>
        </p:spPr>
        <p:txBody>
          <a:bodyPr vert="horz" lIns="91440" tIns="45720" rIns="91440" bIns="45720" rtlCol="0" anchor="b">
            <a:normAutofit/>
          </a:bodyPr>
          <a:lstStyle/>
          <a:p>
            <a:r>
              <a:rPr lang="en-US" sz="2800" dirty="0">
                <a:solidFill>
                  <a:schemeClr val="tx2"/>
                </a:solidFill>
              </a:rPr>
              <a:t>Why are the emergency zones no longer used?</a:t>
            </a:r>
            <a:endParaRPr lang="en-US" dirty="0">
              <a:solidFill>
                <a:schemeClr val="accent1"/>
              </a:solidFill>
            </a:endParaRPr>
          </a:p>
        </p:txBody>
      </p:sp>
      <p:sp>
        <p:nvSpPr>
          <p:cNvPr id="30" name="Rectangle 29">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AFE0FF"/>
          </a:solidFill>
          <a:ln>
            <a:solidFill>
              <a:srgbClr val="AFE0FF"/>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449934" y="1896532"/>
            <a:ext cx="6612673" cy="4259311"/>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60000"/>
              </a:lnSpc>
              <a:spcBef>
                <a:spcPct val="20000"/>
              </a:spcBef>
              <a:spcAft>
                <a:spcPts val="600"/>
              </a:spcAft>
              <a:buClr>
                <a:srgbClr val="AFE0FF"/>
              </a:buClr>
              <a:buSzPct val="92000"/>
            </a:pPr>
            <a:r>
              <a:rPr lang="en-US" sz="1900" b="0" i="0" cap="none" dirty="0">
                <a:solidFill>
                  <a:schemeClr val="accent1">
                    <a:lumMod val="90000"/>
                    <a:lumOff val="10000"/>
                  </a:schemeClr>
                </a:solidFill>
                <a:effectLst/>
                <a:latin typeface="Public Sans" pitchFamily="2" charset="0"/>
                <a:ea typeface="+mn-ea"/>
                <a:cs typeface="+mn-cs"/>
              </a:rPr>
              <a:t>In September 2023, when new detections outside the Biosecurity Zones were detected, </a:t>
            </a:r>
            <a:r>
              <a:rPr lang="en-US" sz="1900" cap="none" dirty="0">
                <a:solidFill>
                  <a:schemeClr val="accent1">
                    <a:lumMod val="90000"/>
                    <a:lumOff val="10000"/>
                  </a:schemeClr>
                </a:solidFill>
                <a:latin typeface="Public Sans" pitchFamily="2" charset="0"/>
                <a:ea typeface="+mn-ea"/>
                <a:cs typeface="+mn-cs"/>
              </a:rPr>
              <a:t>the group managing the National emergency response agreed that eradication was no longer feasible – the infestation was more widespread than hoped and the resources to cover that area were not available. </a:t>
            </a:r>
          </a:p>
          <a:p>
            <a:pPr>
              <a:lnSpc>
                <a:spcPct val="160000"/>
              </a:lnSpc>
              <a:spcBef>
                <a:spcPct val="20000"/>
              </a:spcBef>
              <a:spcAft>
                <a:spcPts val="600"/>
              </a:spcAft>
              <a:buClr>
                <a:srgbClr val="AFE0FF"/>
              </a:buClr>
              <a:buSzPct val="92000"/>
            </a:pPr>
            <a:r>
              <a:rPr lang="en-US" sz="1900" b="0" i="0" cap="none" dirty="0">
                <a:solidFill>
                  <a:schemeClr val="accent1">
                    <a:lumMod val="90000"/>
                    <a:lumOff val="10000"/>
                  </a:schemeClr>
                </a:solidFill>
                <a:effectLst/>
                <a:latin typeface="Public Sans" pitchFamily="2" charset="0"/>
                <a:ea typeface="+mn-ea"/>
                <a:cs typeface="+mn-cs"/>
              </a:rPr>
              <a:t>Efforts turned to helping the beekeeping industry manage the impacts of the ongoing presence of varroa mites in Australia. </a:t>
            </a:r>
          </a:p>
        </p:txBody>
      </p:sp>
      <p:pic>
        <p:nvPicPr>
          <p:cNvPr id="11" name="Picture 10">
            <a:hlinkClick r:id="rId2"/>
            <a:extLst>
              <a:ext uri="{FF2B5EF4-FFF2-40B4-BE49-F238E27FC236}">
                <a16:creationId xmlns:a16="http://schemas.microsoft.com/office/drawing/2014/main" id="{B760DE61-2B2E-8126-6D95-B6AAC91271A2}"/>
              </a:ext>
            </a:extLst>
          </p:cNvPr>
          <p:cNvPicPr>
            <a:picLocks noChangeAspect="1"/>
          </p:cNvPicPr>
          <p:nvPr/>
        </p:nvPicPr>
        <p:blipFill rotWithShape="1">
          <a:blip r:embed="rId3"/>
          <a:srcRect l="34676" r="12456"/>
          <a:stretch/>
        </p:blipFill>
        <p:spPr>
          <a:xfrm>
            <a:off x="6065" y="0"/>
            <a:ext cx="4131713" cy="6857989"/>
          </a:xfrm>
          <a:prstGeom prst="rect">
            <a:avLst/>
          </a:prstGeom>
        </p:spPr>
      </p:pic>
      <p:pic>
        <p:nvPicPr>
          <p:cNvPr id="14" name="Picture 13" descr="Logo&#10;&#10;Description automatically generated">
            <a:extLst>
              <a:ext uri="{FF2B5EF4-FFF2-40B4-BE49-F238E27FC236}">
                <a16:creationId xmlns:a16="http://schemas.microsoft.com/office/drawing/2014/main" id="{75DE0BC0-3441-7BA9-CDBF-6844563B6DB7}"/>
              </a:ext>
            </a:extLst>
          </p:cNvPr>
          <p:cNvPicPr>
            <a:picLocks noChangeAspect="1"/>
          </p:cNvPicPr>
          <p:nvPr/>
        </p:nvPicPr>
        <p:blipFill>
          <a:blip r:embed="rId4"/>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3442482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4" name="Rectangle 3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5" name="Rectangle 3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Rectangle 3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7" name="Rectangle 3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852115"/>
            <a:ext cx="7157865" cy="1013800"/>
          </a:xfrm>
        </p:spPr>
        <p:txBody>
          <a:bodyPr vert="horz" lIns="91440" tIns="45720" rIns="91440" bIns="45720" rtlCol="0" anchor="b">
            <a:normAutofit/>
          </a:bodyPr>
          <a:lstStyle/>
          <a:p>
            <a:r>
              <a:rPr lang="en-US" dirty="0">
                <a:solidFill>
                  <a:schemeClr val="accent1"/>
                </a:solidFill>
              </a:rPr>
              <a:t>What does management of varroa mite mean ?</a:t>
            </a:r>
          </a:p>
        </p:txBody>
      </p:sp>
      <p:sp>
        <p:nvSpPr>
          <p:cNvPr id="48" name="Rectangle 3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966E2E"/>
          </a:solidFill>
          <a:ln>
            <a:solidFill>
              <a:srgbClr val="966E2E"/>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 name="TextBox 4">
            <a:extLst>
              <a:ext uri="{FF2B5EF4-FFF2-40B4-BE49-F238E27FC236}">
                <a16:creationId xmlns:a16="http://schemas.microsoft.com/office/drawing/2014/main" id="{F423836E-31BE-87C8-DFA9-CF090B0875E4}"/>
              </a:ext>
            </a:extLst>
          </p:cNvPr>
          <p:cNvSpPr txBox="1"/>
          <p:nvPr/>
        </p:nvSpPr>
        <p:spPr>
          <a:xfrm>
            <a:off x="4449934" y="1896533"/>
            <a:ext cx="7101850" cy="3962266"/>
          </a:xfrm>
          <a:prstGeom prst="rect">
            <a:avLst/>
          </a:prstGeom>
        </p:spPr>
        <p:txBody>
          <a:bodyPr vert="horz" lIns="91440" tIns="45720" rIns="91440" bIns="45720" rtlCol="0" anchor="ctr">
            <a:normAutofit fontScale="92500" lnSpcReduction="10000"/>
          </a:bodyPr>
          <a:lstStyle/>
          <a:p>
            <a:pPr defTabSz="457200">
              <a:lnSpc>
                <a:spcPct val="150000"/>
              </a:lnSpc>
              <a:spcBef>
                <a:spcPct val="20000"/>
              </a:spcBef>
              <a:spcAft>
                <a:spcPts val="600"/>
              </a:spcAft>
              <a:buClr>
                <a:srgbClr val="966E2E"/>
              </a:buClr>
              <a:buSzPct val="92000"/>
            </a:pPr>
            <a:r>
              <a:rPr lang="en-US" sz="2000" dirty="0">
                <a:solidFill>
                  <a:schemeClr val="accent1">
                    <a:lumMod val="90000"/>
                    <a:lumOff val="10000"/>
                  </a:schemeClr>
                </a:solidFill>
                <a:latin typeface="Public Sans" pitchFamily="2" charset="0"/>
              </a:rPr>
              <a:t>The Transition to Management plan aims to increase resilience and minimize ongoing impacts of varroa mite </a:t>
            </a:r>
            <a:r>
              <a:rPr lang="en-US" sz="2000" dirty="0" err="1">
                <a:solidFill>
                  <a:schemeClr val="accent1">
                    <a:lumMod val="90000"/>
                    <a:lumOff val="10000"/>
                  </a:schemeClr>
                </a:solidFill>
                <a:latin typeface="Public Sans" pitchFamily="2" charset="0"/>
              </a:rPr>
              <a:t>naturalisation</a:t>
            </a:r>
            <a:r>
              <a:rPr lang="en-US" sz="2000" dirty="0">
                <a:solidFill>
                  <a:schemeClr val="accent1">
                    <a:lumMod val="90000"/>
                    <a:lumOff val="10000"/>
                  </a:schemeClr>
                </a:solidFill>
                <a:latin typeface="Public Sans" pitchFamily="2" charset="0"/>
              </a:rPr>
              <a:t> across Australia’s bee and pollination-dependent industries.  </a:t>
            </a:r>
          </a:p>
          <a:p>
            <a:pPr defTabSz="457200">
              <a:lnSpc>
                <a:spcPct val="150000"/>
              </a:lnSpc>
              <a:spcBef>
                <a:spcPct val="20000"/>
              </a:spcBef>
              <a:spcAft>
                <a:spcPts val="600"/>
              </a:spcAft>
              <a:buClr>
                <a:srgbClr val="966E2E"/>
              </a:buClr>
              <a:buSzPct val="92000"/>
            </a:pPr>
            <a:r>
              <a:rPr lang="en-US" sz="2000" dirty="0" err="1">
                <a:solidFill>
                  <a:schemeClr val="accent1">
                    <a:lumMod val="90000"/>
                    <a:lumOff val="10000"/>
                  </a:schemeClr>
                </a:solidFill>
                <a:latin typeface="Public Sans" pitchFamily="2" charset="0"/>
              </a:rPr>
              <a:t>Naturalisation</a:t>
            </a:r>
            <a:r>
              <a:rPr lang="en-US" sz="2000" dirty="0">
                <a:solidFill>
                  <a:schemeClr val="accent1">
                    <a:lumMod val="90000"/>
                    <a:lumOff val="10000"/>
                  </a:schemeClr>
                </a:solidFill>
                <a:latin typeface="Public Sans" pitchFamily="2" charset="0"/>
              </a:rPr>
              <a:t> is the process of a non-native species establishing and reproducing in an ecosystem. For varroa mite in Australia that means that it had been accepted that we cannot eradicate the pest, and the industries that rely on honeybees will need to manage its presence. </a:t>
            </a: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sp>
        <p:nvSpPr>
          <p:cNvPr id="6" name="TextBox 5">
            <a:extLst>
              <a:ext uri="{FF2B5EF4-FFF2-40B4-BE49-F238E27FC236}">
                <a16:creationId xmlns:a16="http://schemas.microsoft.com/office/drawing/2014/main" id="{C2D633AE-4F7A-B787-B3C4-56EE34E6CC11}"/>
              </a:ext>
            </a:extLst>
          </p:cNvPr>
          <p:cNvSpPr txBox="1"/>
          <p:nvPr/>
        </p:nvSpPr>
        <p:spPr>
          <a:xfrm>
            <a:off x="189781" y="6538823"/>
            <a:ext cx="3703320" cy="246221"/>
          </a:xfrm>
          <a:prstGeom prst="rect">
            <a:avLst/>
          </a:prstGeom>
          <a:noFill/>
        </p:spPr>
        <p:txBody>
          <a:bodyPr wrap="square" rtlCol="0">
            <a:spAutoFit/>
          </a:bodyPr>
          <a:lstStyle/>
          <a:p>
            <a:r>
              <a:rPr lang="en-US" sz="1000" dirty="0"/>
              <a:t>Photo: </a:t>
            </a:r>
            <a:r>
              <a:rPr lang="en-US" sz="1000" dirty="0" err="1"/>
              <a:t>robdownunder</a:t>
            </a:r>
            <a:r>
              <a:rPr lang="en-US" sz="1000" dirty="0"/>
              <a:t> on Flickr (https://flic.kr/p/oSZq2n) </a:t>
            </a:r>
            <a:r>
              <a:rPr lang="en-US" sz="1000" dirty="0" err="1">
                <a:hlinkClick r:id="rId2"/>
              </a:rPr>
              <a:t>Licence</a:t>
            </a:r>
            <a:endParaRPr lang="en-AU" sz="1000" dirty="0"/>
          </a:p>
        </p:txBody>
      </p:sp>
      <p:pic>
        <p:nvPicPr>
          <p:cNvPr id="14" name="Picture 13" descr="Logo&#10;&#10;Description automatically generated">
            <a:extLst>
              <a:ext uri="{FF2B5EF4-FFF2-40B4-BE49-F238E27FC236}">
                <a16:creationId xmlns:a16="http://schemas.microsoft.com/office/drawing/2014/main" id="{2C5D0A33-9BB0-F7F0-792C-CB21C671D195}"/>
              </a:ext>
            </a:extLst>
          </p:cNvPr>
          <p:cNvPicPr>
            <a:picLocks noChangeAspect="1"/>
          </p:cNvPicPr>
          <p:nvPr/>
        </p:nvPicPr>
        <p:blipFill>
          <a:blip r:embed="rId3"/>
          <a:stretch>
            <a:fillRect/>
          </a:stretch>
        </p:blipFill>
        <p:spPr>
          <a:xfrm>
            <a:off x="10078304" y="5269870"/>
            <a:ext cx="1762513" cy="1363513"/>
          </a:xfrm>
          <a:prstGeom prst="rect">
            <a:avLst/>
          </a:prstGeom>
        </p:spPr>
      </p:pic>
      <p:pic>
        <p:nvPicPr>
          <p:cNvPr id="2" name="Picture 1">
            <a:hlinkClick r:id="rId4"/>
            <a:extLst>
              <a:ext uri="{FF2B5EF4-FFF2-40B4-BE49-F238E27FC236}">
                <a16:creationId xmlns:a16="http://schemas.microsoft.com/office/drawing/2014/main" id="{8763A10C-8094-E6AB-B415-F60DBCECAC32}"/>
              </a:ext>
            </a:extLst>
          </p:cNvPr>
          <p:cNvPicPr>
            <a:picLocks noChangeAspect="1"/>
          </p:cNvPicPr>
          <p:nvPr/>
        </p:nvPicPr>
        <p:blipFill rotWithShape="1">
          <a:blip r:embed="rId5"/>
          <a:srcRect l="34720" t="1064" r="10054" b="-1064"/>
          <a:stretch/>
        </p:blipFill>
        <p:spPr>
          <a:xfrm>
            <a:off x="6065" y="0"/>
            <a:ext cx="4131713" cy="6857989"/>
          </a:xfrm>
          <a:prstGeom prst="rect">
            <a:avLst/>
          </a:prstGeom>
        </p:spPr>
      </p:pic>
    </p:spTree>
    <p:extLst>
      <p:ext uri="{BB962C8B-B14F-4D97-AF65-F5344CB8AC3E}">
        <p14:creationId xmlns:p14="http://schemas.microsoft.com/office/powerpoint/2010/main" val="1966415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4" name="Rectangle 3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5" name="Rectangle 3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Rectangle 3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7" name="Rectangle 3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852115"/>
            <a:ext cx="7157865" cy="1013800"/>
          </a:xfrm>
        </p:spPr>
        <p:txBody>
          <a:bodyPr vert="horz" lIns="91440" tIns="45720" rIns="91440" bIns="45720" rtlCol="0" anchor="b">
            <a:normAutofit/>
          </a:bodyPr>
          <a:lstStyle/>
          <a:p>
            <a:r>
              <a:rPr lang="en-US" dirty="0">
                <a:solidFill>
                  <a:schemeClr val="accent1"/>
                </a:solidFill>
              </a:rPr>
              <a:t>What does this mean for beekeepers ?</a:t>
            </a:r>
          </a:p>
        </p:txBody>
      </p:sp>
      <p:sp>
        <p:nvSpPr>
          <p:cNvPr id="48" name="Rectangle 3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966E2E"/>
          </a:solidFill>
          <a:ln>
            <a:solidFill>
              <a:srgbClr val="966E2E"/>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 name="TextBox 4">
            <a:extLst>
              <a:ext uri="{FF2B5EF4-FFF2-40B4-BE49-F238E27FC236}">
                <a16:creationId xmlns:a16="http://schemas.microsoft.com/office/drawing/2014/main" id="{F423836E-31BE-87C8-DFA9-CF090B0875E4}"/>
              </a:ext>
            </a:extLst>
          </p:cNvPr>
          <p:cNvSpPr txBox="1"/>
          <p:nvPr/>
        </p:nvSpPr>
        <p:spPr>
          <a:xfrm>
            <a:off x="4449934" y="1896533"/>
            <a:ext cx="7101850" cy="3962266"/>
          </a:xfrm>
          <a:prstGeom prst="rect">
            <a:avLst/>
          </a:prstGeom>
        </p:spPr>
        <p:txBody>
          <a:bodyPr vert="horz" lIns="91440" tIns="45720" rIns="91440" bIns="45720" rtlCol="0" anchor="ctr">
            <a:normAutofit/>
          </a:bodyPr>
          <a:lstStyle/>
          <a:p>
            <a:pPr defTabSz="457200">
              <a:lnSpc>
                <a:spcPct val="150000"/>
              </a:lnSpc>
              <a:spcBef>
                <a:spcPct val="20000"/>
              </a:spcBef>
              <a:spcAft>
                <a:spcPts val="600"/>
              </a:spcAft>
              <a:buClr>
                <a:srgbClr val="966E2E"/>
              </a:buClr>
              <a:buSzPct val="92000"/>
            </a:pPr>
            <a:r>
              <a:rPr lang="en-US" sz="2000" dirty="0">
                <a:solidFill>
                  <a:schemeClr val="accent1">
                    <a:lumMod val="90000"/>
                    <a:lumOff val="10000"/>
                  </a:schemeClr>
                </a:solidFill>
                <a:latin typeface="Public Sans" pitchFamily="2" charset="0"/>
              </a:rPr>
              <a:t>There are now two Varroa mite control zones in New South Wales. A Suppression Control Zone (green) and a Management Control Zone (yellow). Beekeepers are required to inspect hives, treat if varroa mite are present and submit a hive movement declaration before moving hives out of the Management Control Zone. </a:t>
            </a: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sp>
        <p:nvSpPr>
          <p:cNvPr id="6" name="TextBox 5">
            <a:extLst>
              <a:ext uri="{FF2B5EF4-FFF2-40B4-BE49-F238E27FC236}">
                <a16:creationId xmlns:a16="http://schemas.microsoft.com/office/drawing/2014/main" id="{C2D633AE-4F7A-B787-B3C4-56EE34E6CC11}"/>
              </a:ext>
            </a:extLst>
          </p:cNvPr>
          <p:cNvSpPr txBox="1"/>
          <p:nvPr/>
        </p:nvSpPr>
        <p:spPr>
          <a:xfrm>
            <a:off x="189781" y="6538823"/>
            <a:ext cx="3703320" cy="246221"/>
          </a:xfrm>
          <a:prstGeom prst="rect">
            <a:avLst/>
          </a:prstGeom>
          <a:noFill/>
        </p:spPr>
        <p:txBody>
          <a:bodyPr wrap="square" rtlCol="0">
            <a:spAutoFit/>
          </a:bodyPr>
          <a:lstStyle/>
          <a:p>
            <a:r>
              <a:rPr lang="en-US" sz="1000" dirty="0"/>
              <a:t>Photo: </a:t>
            </a:r>
            <a:r>
              <a:rPr lang="en-US" sz="1000" dirty="0" err="1"/>
              <a:t>robdownunder</a:t>
            </a:r>
            <a:r>
              <a:rPr lang="en-US" sz="1000" dirty="0"/>
              <a:t> on Flickr (https://flic.kr/p/oSZq2n) </a:t>
            </a:r>
            <a:r>
              <a:rPr lang="en-US" sz="1000" dirty="0" err="1">
                <a:hlinkClick r:id="rId2"/>
              </a:rPr>
              <a:t>Licence</a:t>
            </a:r>
            <a:endParaRPr lang="en-AU" sz="1000" dirty="0"/>
          </a:p>
        </p:txBody>
      </p:sp>
      <p:pic>
        <p:nvPicPr>
          <p:cNvPr id="14" name="Picture 13" descr="Logo&#10;&#10;Description automatically generated">
            <a:extLst>
              <a:ext uri="{FF2B5EF4-FFF2-40B4-BE49-F238E27FC236}">
                <a16:creationId xmlns:a16="http://schemas.microsoft.com/office/drawing/2014/main" id="{2C5D0A33-9BB0-F7F0-792C-CB21C671D195}"/>
              </a:ext>
            </a:extLst>
          </p:cNvPr>
          <p:cNvPicPr>
            <a:picLocks noChangeAspect="1"/>
          </p:cNvPicPr>
          <p:nvPr/>
        </p:nvPicPr>
        <p:blipFill>
          <a:blip r:embed="rId3"/>
          <a:stretch>
            <a:fillRect/>
          </a:stretch>
        </p:blipFill>
        <p:spPr>
          <a:xfrm>
            <a:off x="10078304" y="5269870"/>
            <a:ext cx="1762513" cy="1363513"/>
          </a:xfrm>
          <a:prstGeom prst="rect">
            <a:avLst/>
          </a:prstGeom>
        </p:spPr>
      </p:pic>
      <p:pic>
        <p:nvPicPr>
          <p:cNvPr id="2" name="Picture 1">
            <a:hlinkClick r:id="rId4"/>
            <a:extLst>
              <a:ext uri="{FF2B5EF4-FFF2-40B4-BE49-F238E27FC236}">
                <a16:creationId xmlns:a16="http://schemas.microsoft.com/office/drawing/2014/main" id="{1B82E1AA-73BF-EA1F-137F-6FF3EABC53F7}"/>
              </a:ext>
            </a:extLst>
          </p:cNvPr>
          <p:cNvPicPr>
            <a:picLocks noChangeAspect="1"/>
          </p:cNvPicPr>
          <p:nvPr/>
        </p:nvPicPr>
        <p:blipFill rotWithShape="1">
          <a:blip r:embed="rId5"/>
          <a:srcRect l="34720" t="1064" r="10054" b="-1064"/>
          <a:stretch/>
        </p:blipFill>
        <p:spPr>
          <a:xfrm>
            <a:off x="6065" y="0"/>
            <a:ext cx="4131713" cy="6857989"/>
          </a:xfrm>
          <a:prstGeom prst="rect">
            <a:avLst/>
          </a:prstGeom>
        </p:spPr>
      </p:pic>
    </p:spTree>
    <p:extLst>
      <p:ext uri="{BB962C8B-B14F-4D97-AF65-F5344CB8AC3E}">
        <p14:creationId xmlns:p14="http://schemas.microsoft.com/office/powerpoint/2010/main" val="210020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4" name="Rectangle 3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5" name="Rectangle 3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Rectangle 3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7" name="Rectangle 3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852115"/>
            <a:ext cx="7157865" cy="1013800"/>
          </a:xfrm>
        </p:spPr>
        <p:txBody>
          <a:bodyPr vert="horz" lIns="91440" tIns="45720" rIns="91440" bIns="45720" rtlCol="0" anchor="b">
            <a:normAutofit/>
          </a:bodyPr>
          <a:lstStyle/>
          <a:p>
            <a:r>
              <a:rPr lang="en-US" dirty="0">
                <a:solidFill>
                  <a:schemeClr val="accent1"/>
                </a:solidFill>
              </a:rPr>
              <a:t>What does this mean for beekeepers?</a:t>
            </a:r>
          </a:p>
        </p:txBody>
      </p:sp>
      <p:sp>
        <p:nvSpPr>
          <p:cNvPr id="48" name="Rectangle 3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966E2E"/>
          </a:solidFill>
          <a:ln>
            <a:solidFill>
              <a:srgbClr val="966E2E"/>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 name="TextBox 4">
            <a:extLst>
              <a:ext uri="{FF2B5EF4-FFF2-40B4-BE49-F238E27FC236}">
                <a16:creationId xmlns:a16="http://schemas.microsoft.com/office/drawing/2014/main" id="{F423836E-31BE-87C8-DFA9-CF090B0875E4}"/>
              </a:ext>
            </a:extLst>
          </p:cNvPr>
          <p:cNvSpPr txBox="1"/>
          <p:nvPr/>
        </p:nvSpPr>
        <p:spPr>
          <a:xfrm>
            <a:off x="4449934" y="1896533"/>
            <a:ext cx="7101850" cy="3962266"/>
          </a:xfrm>
          <a:prstGeom prst="rect">
            <a:avLst/>
          </a:prstGeom>
        </p:spPr>
        <p:txBody>
          <a:bodyPr vert="horz" lIns="91440" tIns="45720" rIns="91440" bIns="45720" rtlCol="0" anchor="ctr">
            <a:normAutofit/>
          </a:bodyPr>
          <a:lstStyle/>
          <a:p>
            <a:pPr defTabSz="457200">
              <a:lnSpc>
                <a:spcPct val="150000"/>
              </a:lnSpc>
              <a:spcBef>
                <a:spcPct val="20000"/>
              </a:spcBef>
              <a:spcAft>
                <a:spcPts val="600"/>
              </a:spcAft>
              <a:buClr>
                <a:srgbClr val="966E2E"/>
              </a:buClr>
              <a:buSzPct val="92000"/>
            </a:pPr>
            <a:r>
              <a:rPr lang="en-US" sz="2000" dirty="0">
                <a:solidFill>
                  <a:schemeClr val="accent1">
                    <a:lumMod val="90000"/>
                    <a:lumOff val="10000"/>
                  </a:schemeClr>
                </a:solidFill>
                <a:latin typeface="Public Sans" pitchFamily="2" charset="0"/>
              </a:rPr>
              <a:t>All beekeepers are required to test their hives for varroa mite every 16 weeks. The results are reported to the NSW Department of Primary Industries who keep track of the spread of varroa mite and are supporting beekeepers in this transition. </a:t>
            </a:r>
          </a:p>
          <a:p>
            <a:pPr defTabSz="457200">
              <a:lnSpc>
                <a:spcPct val="150000"/>
              </a:lnSpc>
              <a:spcBef>
                <a:spcPct val="20000"/>
              </a:spcBef>
              <a:spcAft>
                <a:spcPts val="600"/>
              </a:spcAft>
              <a:buClr>
                <a:srgbClr val="966E2E"/>
              </a:buClr>
              <a:buSzPct val="92000"/>
            </a:pPr>
            <a:r>
              <a:rPr lang="en-US" sz="2000" dirty="0">
                <a:solidFill>
                  <a:schemeClr val="accent1">
                    <a:lumMod val="90000"/>
                    <a:lumOff val="10000"/>
                  </a:schemeClr>
                </a:solidFill>
                <a:latin typeface="Public Sans" pitchFamily="2" charset="0"/>
              </a:rPr>
              <a:t>The maps shown here shows were varroa mite have been detected and which areas have relatively high numbers. </a:t>
            </a: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sp>
        <p:nvSpPr>
          <p:cNvPr id="6" name="TextBox 5">
            <a:extLst>
              <a:ext uri="{FF2B5EF4-FFF2-40B4-BE49-F238E27FC236}">
                <a16:creationId xmlns:a16="http://schemas.microsoft.com/office/drawing/2014/main" id="{C2D633AE-4F7A-B787-B3C4-56EE34E6CC11}"/>
              </a:ext>
            </a:extLst>
          </p:cNvPr>
          <p:cNvSpPr txBox="1"/>
          <p:nvPr/>
        </p:nvSpPr>
        <p:spPr>
          <a:xfrm>
            <a:off x="189781" y="6538823"/>
            <a:ext cx="3703320" cy="246221"/>
          </a:xfrm>
          <a:prstGeom prst="rect">
            <a:avLst/>
          </a:prstGeom>
          <a:noFill/>
        </p:spPr>
        <p:txBody>
          <a:bodyPr wrap="square" rtlCol="0">
            <a:spAutoFit/>
          </a:bodyPr>
          <a:lstStyle/>
          <a:p>
            <a:r>
              <a:rPr lang="en-US" sz="1000" dirty="0"/>
              <a:t>Photo: </a:t>
            </a:r>
            <a:r>
              <a:rPr lang="en-US" sz="1000" dirty="0" err="1"/>
              <a:t>robdownunder</a:t>
            </a:r>
            <a:r>
              <a:rPr lang="en-US" sz="1000" dirty="0"/>
              <a:t> on Flickr (https://flic.kr/p/oSZq2n) </a:t>
            </a:r>
            <a:r>
              <a:rPr lang="en-US" sz="1000" dirty="0" err="1">
                <a:hlinkClick r:id="rId2"/>
              </a:rPr>
              <a:t>Licence</a:t>
            </a:r>
            <a:endParaRPr lang="en-AU" sz="1000" dirty="0"/>
          </a:p>
        </p:txBody>
      </p:sp>
      <p:pic>
        <p:nvPicPr>
          <p:cNvPr id="14" name="Picture 13" descr="Logo&#10;&#10;Description automatically generated">
            <a:extLst>
              <a:ext uri="{FF2B5EF4-FFF2-40B4-BE49-F238E27FC236}">
                <a16:creationId xmlns:a16="http://schemas.microsoft.com/office/drawing/2014/main" id="{2C5D0A33-9BB0-F7F0-792C-CB21C671D195}"/>
              </a:ext>
            </a:extLst>
          </p:cNvPr>
          <p:cNvPicPr>
            <a:picLocks noChangeAspect="1"/>
          </p:cNvPicPr>
          <p:nvPr/>
        </p:nvPicPr>
        <p:blipFill>
          <a:blip r:embed="rId3"/>
          <a:stretch>
            <a:fillRect/>
          </a:stretch>
        </p:blipFill>
        <p:spPr>
          <a:xfrm>
            <a:off x="10078304" y="5269870"/>
            <a:ext cx="1762513" cy="1363513"/>
          </a:xfrm>
          <a:prstGeom prst="rect">
            <a:avLst/>
          </a:prstGeom>
        </p:spPr>
      </p:pic>
      <p:pic>
        <p:nvPicPr>
          <p:cNvPr id="2" name="Picture 1">
            <a:hlinkClick r:id="rId4"/>
            <a:extLst>
              <a:ext uri="{FF2B5EF4-FFF2-40B4-BE49-F238E27FC236}">
                <a16:creationId xmlns:a16="http://schemas.microsoft.com/office/drawing/2014/main" id="{1B82E1AA-73BF-EA1F-137F-6FF3EABC53F7}"/>
              </a:ext>
            </a:extLst>
          </p:cNvPr>
          <p:cNvPicPr>
            <a:picLocks noChangeAspect="1"/>
          </p:cNvPicPr>
          <p:nvPr/>
        </p:nvPicPr>
        <p:blipFill rotWithShape="1">
          <a:blip r:embed="rId5"/>
          <a:srcRect l="39321" t="-1064" r="117" b="1064"/>
          <a:stretch/>
        </p:blipFill>
        <p:spPr>
          <a:xfrm>
            <a:off x="6065" y="0"/>
            <a:ext cx="4131713" cy="6857989"/>
          </a:xfrm>
          <a:prstGeom prst="rect">
            <a:avLst/>
          </a:prstGeom>
        </p:spPr>
      </p:pic>
    </p:spTree>
    <p:extLst>
      <p:ext uri="{BB962C8B-B14F-4D97-AF65-F5344CB8AC3E}">
        <p14:creationId xmlns:p14="http://schemas.microsoft.com/office/powerpoint/2010/main" val="218666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371123A-5A6C-3947-70EA-AD48A8D3E189}"/>
              </a:ext>
            </a:extLst>
          </p:cNvPr>
          <p:cNvSpPr>
            <a:spLocks noGrp="1"/>
          </p:cNvSpPr>
          <p:nvPr>
            <p:ph type="title"/>
          </p:nvPr>
        </p:nvSpPr>
        <p:spPr/>
        <p:txBody>
          <a:bodyPr/>
          <a:lstStyle/>
          <a:p>
            <a:r>
              <a:rPr lang="en-AU" dirty="0">
                <a:solidFill>
                  <a:schemeClr val="accent4"/>
                </a:solidFill>
              </a:rPr>
              <a:t>What is VARROA mite?</a:t>
            </a:r>
          </a:p>
        </p:txBody>
      </p:sp>
      <p:sp>
        <p:nvSpPr>
          <p:cNvPr id="19" name="Title 17">
            <a:extLst>
              <a:ext uri="{FF2B5EF4-FFF2-40B4-BE49-F238E27FC236}">
                <a16:creationId xmlns:a16="http://schemas.microsoft.com/office/drawing/2014/main" id="{9BC7FBB8-3AB4-3971-FCDA-A323DE3622D1}"/>
              </a:ext>
            </a:extLst>
          </p:cNvPr>
          <p:cNvSpPr txBox="1">
            <a:spLocks/>
          </p:cNvSpPr>
          <p:nvPr/>
        </p:nvSpPr>
        <p:spPr>
          <a:xfrm>
            <a:off x="581192" y="2105298"/>
            <a:ext cx="7286458" cy="3013457"/>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Aft>
                <a:spcPts val="1200"/>
              </a:spcAft>
            </a:pPr>
            <a:r>
              <a:rPr lang="en-AU" cap="none" dirty="0">
                <a:solidFill>
                  <a:schemeClr val="tx1"/>
                </a:solidFill>
                <a:latin typeface="Public Sans" pitchFamily="2" charset="0"/>
              </a:rPr>
              <a:t>Varroa mite is the most serious pest of honey bees around the world.  </a:t>
            </a:r>
          </a:p>
          <a:p>
            <a:pPr>
              <a:lnSpc>
                <a:spcPct val="150000"/>
              </a:lnSpc>
            </a:pPr>
            <a:r>
              <a:rPr lang="en-AU" cap="none" dirty="0">
                <a:solidFill>
                  <a:schemeClr val="tx1"/>
                </a:solidFill>
                <a:latin typeface="Public Sans" pitchFamily="2" charset="0"/>
              </a:rPr>
              <a:t>The mite is a tiny insect that if left untreated can kill entire bee colonies. </a:t>
            </a:r>
          </a:p>
          <a:p>
            <a:endParaRPr lang="en-AU" cap="none" dirty="0">
              <a:solidFill>
                <a:schemeClr val="tx1"/>
              </a:solidFill>
              <a:latin typeface="Public Sans" pitchFamily="2" charset="0"/>
            </a:endParaRPr>
          </a:p>
        </p:txBody>
      </p:sp>
      <p:pic>
        <p:nvPicPr>
          <p:cNvPr id="23" name="Picture 22" descr="Varroa mite is a tiny oval shaped insect with small legs and antennae">
            <a:extLst>
              <a:ext uri="{FF2B5EF4-FFF2-40B4-BE49-F238E27FC236}">
                <a16:creationId xmlns:a16="http://schemas.microsoft.com/office/drawing/2014/main" id="{90935769-13F7-8D5A-B6EF-7BA3E4EA5B47}"/>
              </a:ext>
            </a:extLst>
          </p:cNvPr>
          <p:cNvPicPr>
            <a:picLocks noChangeAspect="1"/>
          </p:cNvPicPr>
          <p:nvPr/>
        </p:nvPicPr>
        <p:blipFill>
          <a:blip r:embed="rId2"/>
          <a:stretch>
            <a:fillRect/>
          </a:stretch>
        </p:blipFill>
        <p:spPr>
          <a:xfrm>
            <a:off x="7867650" y="1124079"/>
            <a:ext cx="2133604" cy="1953772"/>
          </a:xfrm>
          <a:prstGeom prst="rect">
            <a:avLst/>
          </a:prstGeom>
        </p:spPr>
      </p:pic>
      <p:pic>
        <p:nvPicPr>
          <p:cNvPr id="25" name="Picture 24">
            <a:extLst>
              <a:ext uri="{FF2B5EF4-FFF2-40B4-BE49-F238E27FC236}">
                <a16:creationId xmlns:a16="http://schemas.microsoft.com/office/drawing/2014/main" id="{DE886C46-BD68-5628-30B3-150A0C153E23}"/>
              </a:ext>
            </a:extLst>
          </p:cNvPr>
          <p:cNvPicPr>
            <a:picLocks noChangeAspect="1"/>
          </p:cNvPicPr>
          <p:nvPr/>
        </p:nvPicPr>
        <p:blipFill rotWithShape="1">
          <a:blip r:embed="rId3"/>
          <a:srcRect l="9947" r="4191"/>
          <a:stretch/>
        </p:blipFill>
        <p:spPr>
          <a:xfrm>
            <a:off x="8612922" y="2888950"/>
            <a:ext cx="3467017" cy="3379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7" name="Straight Connector 26">
            <a:extLst>
              <a:ext uri="{FF2B5EF4-FFF2-40B4-BE49-F238E27FC236}">
                <a16:creationId xmlns:a16="http://schemas.microsoft.com/office/drawing/2014/main" id="{6A6EA7CC-850E-2E39-E059-3CC1C7A21B04}"/>
              </a:ext>
            </a:extLst>
          </p:cNvPr>
          <p:cNvCxnSpPr>
            <a:cxnSpLocks/>
          </p:cNvCxnSpPr>
          <p:nvPr/>
        </p:nvCxnSpPr>
        <p:spPr>
          <a:xfrm flipH="1">
            <a:off x="8934452" y="2494722"/>
            <a:ext cx="825774" cy="195800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DDEEED-B287-189B-8DE4-E20B3126A9AF}"/>
              </a:ext>
            </a:extLst>
          </p:cNvPr>
          <p:cNvCxnSpPr>
            <a:cxnSpLocks/>
          </p:cNvCxnSpPr>
          <p:nvPr/>
        </p:nvCxnSpPr>
        <p:spPr>
          <a:xfrm>
            <a:off x="8125317" y="2494722"/>
            <a:ext cx="418032" cy="195800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136B2D3B-47D6-4CB0-9B41-94AD2BD58449}"/>
              </a:ext>
            </a:extLst>
          </p:cNvPr>
          <p:cNvPicPr>
            <a:picLocks noChangeAspect="1"/>
          </p:cNvPicPr>
          <p:nvPr/>
        </p:nvPicPr>
        <p:blipFill>
          <a:blip r:embed="rId4"/>
          <a:stretch>
            <a:fillRect/>
          </a:stretch>
        </p:blipFill>
        <p:spPr>
          <a:xfrm>
            <a:off x="409187" y="5215980"/>
            <a:ext cx="1762513" cy="1363513"/>
          </a:xfrm>
          <a:prstGeom prst="rect">
            <a:avLst/>
          </a:prstGeom>
        </p:spPr>
      </p:pic>
    </p:spTree>
    <p:extLst>
      <p:ext uri="{BB962C8B-B14F-4D97-AF65-F5344CB8AC3E}">
        <p14:creationId xmlns:p14="http://schemas.microsoft.com/office/powerpoint/2010/main" val="101505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4" name="Rectangle 3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5" name="Rectangle 3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6" name="Rectangle 3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7" name="Rectangle 3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702156"/>
            <a:ext cx="7157865" cy="1013800"/>
          </a:xfrm>
        </p:spPr>
        <p:txBody>
          <a:bodyPr vert="horz" lIns="91440" tIns="45720" rIns="91440" bIns="45720" rtlCol="0" anchor="b">
            <a:normAutofit/>
          </a:bodyPr>
          <a:lstStyle/>
          <a:p>
            <a:r>
              <a:rPr lang="en-US">
                <a:solidFill>
                  <a:schemeClr val="accent1"/>
                </a:solidFill>
              </a:rPr>
              <a:t>What next?</a:t>
            </a:r>
          </a:p>
        </p:txBody>
      </p:sp>
      <p:pic>
        <p:nvPicPr>
          <p:cNvPr id="3" name="Picture 2" descr="A close up of a tree trunk&#10;&#10;Description automatically generated with low confidence">
            <a:extLst>
              <a:ext uri="{FF2B5EF4-FFF2-40B4-BE49-F238E27FC236}">
                <a16:creationId xmlns:a16="http://schemas.microsoft.com/office/drawing/2014/main" id="{1FD321B7-CFD5-A16D-734D-A8BBEBAF6AA3}"/>
              </a:ext>
            </a:extLst>
          </p:cNvPr>
          <p:cNvPicPr>
            <a:picLocks noChangeAspect="1"/>
          </p:cNvPicPr>
          <p:nvPr/>
        </p:nvPicPr>
        <p:blipFill rotWithShape="1">
          <a:blip r:embed="rId2"/>
          <a:srcRect l="30418" r="9336"/>
          <a:stretch/>
        </p:blipFill>
        <p:spPr>
          <a:xfrm>
            <a:off x="20" y="10"/>
            <a:ext cx="4131713" cy="6857989"/>
          </a:xfrm>
          <a:prstGeom prst="rect">
            <a:avLst/>
          </a:prstGeom>
        </p:spPr>
      </p:pic>
      <p:sp>
        <p:nvSpPr>
          <p:cNvPr id="48" name="Rectangle 3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966E2E"/>
          </a:solidFill>
          <a:ln>
            <a:solidFill>
              <a:srgbClr val="966E2E"/>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5" name="TextBox 4">
            <a:extLst>
              <a:ext uri="{FF2B5EF4-FFF2-40B4-BE49-F238E27FC236}">
                <a16:creationId xmlns:a16="http://schemas.microsoft.com/office/drawing/2014/main" id="{F423836E-31BE-87C8-DFA9-CF090B0875E4}"/>
              </a:ext>
            </a:extLst>
          </p:cNvPr>
          <p:cNvSpPr txBox="1"/>
          <p:nvPr/>
        </p:nvSpPr>
        <p:spPr>
          <a:xfrm>
            <a:off x="4449934" y="1896533"/>
            <a:ext cx="6656216" cy="3962266"/>
          </a:xfrm>
          <a:prstGeom prst="rect">
            <a:avLst/>
          </a:prstGeom>
        </p:spPr>
        <p:txBody>
          <a:bodyPr vert="horz" lIns="91440" tIns="45720" rIns="91440" bIns="45720" rtlCol="0" anchor="ctr">
            <a:normAutofit fontScale="92500" lnSpcReduction="20000"/>
          </a:bodyPr>
          <a:lstStyle/>
          <a:p>
            <a:pPr defTabSz="457200">
              <a:lnSpc>
                <a:spcPct val="160000"/>
              </a:lnSpc>
              <a:spcBef>
                <a:spcPct val="20000"/>
              </a:spcBef>
              <a:spcAft>
                <a:spcPts val="600"/>
              </a:spcAft>
              <a:buClr>
                <a:srgbClr val="966E2E"/>
              </a:buClr>
              <a:buSzPct val="92000"/>
            </a:pPr>
            <a:r>
              <a:rPr lang="en-US" sz="2000" dirty="0">
                <a:solidFill>
                  <a:schemeClr val="accent1">
                    <a:lumMod val="90000"/>
                    <a:lumOff val="10000"/>
                  </a:schemeClr>
                </a:solidFill>
                <a:latin typeface="Public Sans" pitchFamily="2" charset="0"/>
              </a:rPr>
              <a:t>The ongoing impacts of varroa mite on Australian primary industries are being monitored. This includes impacts on the wellbeing of beekeepers and the public. </a:t>
            </a:r>
          </a:p>
          <a:p>
            <a:pPr algn="l">
              <a:lnSpc>
                <a:spcPct val="160000"/>
              </a:lnSpc>
            </a:pPr>
            <a:r>
              <a:rPr lang="en-US" sz="2000" b="1" i="0" dirty="0">
                <a:solidFill>
                  <a:schemeClr val="accent1">
                    <a:lumMod val="90000"/>
                    <a:lumOff val="10000"/>
                  </a:schemeClr>
                </a:solidFill>
                <a:effectLst/>
                <a:highlight>
                  <a:srgbClr val="FFFFFF"/>
                </a:highlight>
                <a:latin typeface="Public Sans" pitchFamily="2" charset="0"/>
              </a:rPr>
              <a:t>The Varroa Emergency Response Hotline, accessed via the Exotic Plant Pest Hotline 1800 084 881, is operational Monday to Friday 9am - 5pm.</a:t>
            </a:r>
          </a:p>
          <a:p>
            <a:pPr algn="l">
              <a:lnSpc>
                <a:spcPct val="160000"/>
              </a:lnSpc>
            </a:pPr>
            <a:r>
              <a:rPr lang="en-US" sz="2000" b="1" dirty="0">
                <a:solidFill>
                  <a:schemeClr val="accent1">
                    <a:lumMod val="90000"/>
                    <a:lumOff val="10000"/>
                  </a:schemeClr>
                </a:solidFill>
                <a:highlight>
                  <a:srgbClr val="FFFFFF"/>
                </a:highlight>
                <a:latin typeface="Public Sans" pitchFamily="2" charset="0"/>
              </a:rPr>
              <a:t>and information about where to find support is available at </a:t>
            </a:r>
            <a:r>
              <a:rPr lang="en-US" sz="2000" dirty="0">
                <a:solidFill>
                  <a:schemeClr val="accent1">
                    <a:lumMod val="90000"/>
                    <a:lumOff val="10000"/>
                  </a:schemeClr>
                </a:solidFill>
                <a:hlinkClick r:id="rId3"/>
              </a:rPr>
              <a:t>https://www.dpi.nsw.gov.au/emergencies/biosecurity/current-situation/varroa-mite-emergency-response</a:t>
            </a:r>
            <a:endParaRPr lang="en-US" sz="2000" b="1" i="0" dirty="0">
              <a:solidFill>
                <a:schemeClr val="accent1">
                  <a:lumMod val="90000"/>
                  <a:lumOff val="10000"/>
                </a:schemeClr>
              </a:solidFill>
              <a:effectLst/>
              <a:highlight>
                <a:srgbClr val="FFFFFF"/>
              </a:highlight>
              <a:latin typeface="Public Sans" pitchFamily="2" charset="0"/>
            </a:endParaRP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sp>
        <p:nvSpPr>
          <p:cNvPr id="6" name="TextBox 5">
            <a:extLst>
              <a:ext uri="{FF2B5EF4-FFF2-40B4-BE49-F238E27FC236}">
                <a16:creationId xmlns:a16="http://schemas.microsoft.com/office/drawing/2014/main" id="{C2D633AE-4F7A-B787-B3C4-56EE34E6CC11}"/>
              </a:ext>
            </a:extLst>
          </p:cNvPr>
          <p:cNvSpPr txBox="1"/>
          <p:nvPr/>
        </p:nvSpPr>
        <p:spPr>
          <a:xfrm>
            <a:off x="189781" y="6538823"/>
            <a:ext cx="3703320" cy="246221"/>
          </a:xfrm>
          <a:prstGeom prst="rect">
            <a:avLst/>
          </a:prstGeom>
          <a:noFill/>
        </p:spPr>
        <p:txBody>
          <a:bodyPr wrap="square" rtlCol="0">
            <a:spAutoFit/>
          </a:bodyPr>
          <a:lstStyle/>
          <a:p>
            <a:r>
              <a:rPr lang="en-US" sz="1000" dirty="0"/>
              <a:t>Photo: </a:t>
            </a:r>
            <a:r>
              <a:rPr lang="en-US" sz="1000" dirty="0" err="1"/>
              <a:t>robdownunder</a:t>
            </a:r>
            <a:r>
              <a:rPr lang="en-US" sz="1000" dirty="0"/>
              <a:t> on Flickr (https://flic.kr/p/oSZq2n) </a:t>
            </a:r>
            <a:r>
              <a:rPr lang="en-US" sz="1000" dirty="0" err="1">
                <a:hlinkClick r:id="rId4"/>
              </a:rPr>
              <a:t>Licence</a:t>
            </a:r>
            <a:endParaRPr lang="en-AU" sz="1000" dirty="0"/>
          </a:p>
        </p:txBody>
      </p:sp>
      <p:pic>
        <p:nvPicPr>
          <p:cNvPr id="14" name="Picture 13" descr="Logo&#10;&#10;Description automatically generated">
            <a:extLst>
              <a:ext uri="{FF2B5EF4-FFF2-40B4-BE49-F238E27FC236}">
                <a16:creationId xmlns:a16="http://schemas.microsoft.com/office/drawing/2014/main" id="{4D3D57DE-496D-C034-DC17-582D5BF8C96F}"/>
              </a:ext>
            </a:extLst>
          </p:cNvPr>
          <p:cNvPicPr>
            <a:picLocks noChangeAspect="1"/>
          </p:cNvPicPr>
          <p:nvPr/>
        </p:nvPicPr>
        <p:blipFill>
          <a:blip r:embed="rId5"/>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3077501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0" name="Rectangle 39">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2" name="Rectangle 41">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4" name="Rectangle 43">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46" name="Rectangle 45">
            <a:extLst>
              <a:ext uri="{FF2B5EF4-FFF2-40B4-BE49-F238E27FC236}">
                <a16:creationId xmlns:a16="http://schemas.microsoft.com/office/drawing/2014/main" id="{BF3D65BA-1C65-40FB-92EF-83951BDC1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DF52CCA-FCDD-49A0-BFFC-3BD41F1B8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3" name="Title 17">
            <a:extLst>
              <a:ext uri="{FF2B5EF4-FFF2-40B4-BE49-F238E27FC236}">
                <a16:creationId xmlns:a16="http://schemas.microsoft.com/office/drawing/2014/main" id="{9119A00A-E3F7-6DD9-3221-CECADBB682E1}"/>
              </a:ext>
            </a:extLst>
          </p:cNvPr>
          <p:cNvSpPr txBox="1">
            <a:spLocks/>
          </p:cNvSpPr>
          <p:nvPr/>
        </p:nvSpPr>
        <p:spPr>
          <a:xfrm>
            <a:off x="397601" y="1917574"/>
            <a:ext cx="7688458" cy="32793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ct val="20000"/>
              </a:spcBef>
              <a:spcAft>
                <a:spcPts val="600"/>
              </a:spcAft>
              <a:buClr>
                <a:schemeClr val="accent2"/>
              </a:buClr>
              <a:buSzPct val="92000"/>
            </a:pPr>
            <a:r>
              <a:rPr lang="en-US" sz="2400" cap="none" dirty="0">
                <a:solidFill>
                  <a:schemeClr val="accent1">
                    <a:lumMod val="90000"/>
                    <a:lumOff val="10000"/>
                  </a:schemeClr>
                </a:solidFill>
                <a:latin typeface="Public Sans" pitchFamily="2" charset="0"/>
                <a:ea typeface="+mn-ea"/>
                <a:cs typeface="+mn-cs"/>
              </a:rPr>
              <a:t>Updates on the varroa mite presence in New South Wales are available at:</a:t>
            </a:r>
          </a:p>
          <a:p>
            <a:pPr>
              <a:lnSpc>
                <a:spcPct val="150000"/>
              </a:lnSpc>
              <a:spcBef>
                <a:spcPct val="20000"/>
              </a:spcBef>
              <a:spcAft>
                <a:spcPts val="600"/>
              </a:spcAft>
              <a:buClr>
                <a:schemeClr val="accent2"/>
              </a:buClr>
              <a:buSzPct val="92000"/>
            </a:pPr>
            <a:r>
              <a:rPr lang="en-US" sz="2400" cap="none" dirty="0">
                <a:solidFill>
                  <a:schemeClr val="accent2"/>
                </a:solidFill>
                <a:latin typeface="Public Sans" pitchFamily="2" charset="0"/>
                <a:ea typeface="+mn-ea"/>
                <a:cs typeface="+mn-cs"/>
                <a:hlinkClick r:id="rId2">
                  <a:extLst>
                    <a:ext uri="{A12FA001-AC4F-418D-AE19-62706E023703}">
                      <ahyp:hlinkClr xmlns:ahyp="http://schemas.microsoft.com/office/drawing/2018/hyperlinkcolor" val="tx"/>
                    </a:ext>
                  </a:extLst>
                </a:hlinkClick>
              </a:rPr>
              <a:t>https://www.Dpi.Nsw.Gov.Au/emergencies/biosecurity/current-situation/varroa-mite-emergency-response</a:t>
            </a:r>
            <a:r>
              <a:rPr lang="en-US" sz="2400" cap="none" dirty="0">
                <a:solidFill>
                  <a:schemeClr val="accent2"/>
                </a:solidFill>
                <a:latin typeface="Public Sans" pitchFamily="2" charset="0"/>
                <a:ea typeface="+mn-ea"/>
                <a:cs typeface="+mn-cs"/>
              </a:rPr>
              <a:t> </a:t>
            </a:r>
          </a:p>
          <a:p>
            <a:pPr>
              <a:lnSpc>
                <a:spcPct val="150000"/>
              </a:lnSpc>
              <a:spcBef>
                <a:spcPct val="20000"/>
              </a:spcBef>
              <a:spcAft>
                <a:spcPts val="600"/>
              </a:spcAft>
              <a:buClr>
                <a:schemeClr val="accent2"/>
              </a:buClr>
              <a:buSzPct val="92000"/>
            </a:pPr>
            <a:r>
              <a:rPr lang="en-US" sz="2400" cap="none" dirty="0">
                <a:solidFill>
                  <a:schemeClr val="accent1">
                    <a:lumMod val="90000"/>
                    <a:lumOff val="10000"/>
                  </a:schemeClr>
                </a:solidFill>
                <a:latin typeface="Public Sans" pitchFamily="2" charset="0"/>
              </a:rPr>
              <a:t>Thank you for sharing this important information about the varroa mite outbreak and the importance of biosecurity to Australian primary industries. </a:t>
            </a:r>
            <a:br>
              <a:rPr lang="en-US" sz="2400" cap="none" dirty="0">
                <a:solidFill>
                  <a:schemeClr val="accent1">
                    <a:lumMod val="90000"/>
                    <a:lumOff val="10000"/>
                  </a:schemeClr>
                </a:solidFill>
                <a:latin typeface="Public Sans" pitchFamily="2" charset="0"/>
              </a:rPr>
            </a:br>
            <a:endParaRPr lang="en-US" sz="2400" cap="none" dirty="0">
              <a:solidFill>
                <a:schemeClr val="accent1">
                  <a:lumMod val="90000"/>
                  <a:lumOff val="10000"/>
                </a:schemeClr>
              </a:solidFill>
              <a:latin typeface="Public Sans" pitchFamily="2" charset="0"/>
              <a:ea typeface="+mn-ea"/>
              <a:cs typeface="+mn-cs"/>
            </a:endParaRPr>
          </a:p>
        </p:txBody>
      </p:sp>
      <p:pic>
        <p:nvPicPr>
          <p:cNvPr id="12" name="Picture 11" descr="Logo&#10;&#10;Description automatically generated">
            <a:extLst>
              <a:ext uri="{FF2B5EF4-FFF2-40B4-BE49-F238E27FC236}">
                <a16:creationId xmlns:a16="http://schemas.microsoft.com/office/drawing/2014/main" id="{48B74C50-6CFF-D1A0-510D-C0EAB14C8266}"/>
              </a:ext>
            </a:extLst>
          </p:cNvPr>
          <p:cNvPicPr>
            <a:picLocks noChangeAspect="1"/>
          </p:cNvPicPr>
          <p:nvPr/>
        </p:nvPicPr>
        <p:blipFill>
          <a:blip r:embed="rId3"/>
          <a:stretch>
            <a:fillRect/>
          </a:stretch>
        </p:blipFill>
        <p:spPr>
          <a:xfrm>
            <a:off x="8248650" y="2914063"/>
            <a:ext cx="3247642" cy="3418571"/>
          </a:xfrm>
          <a:prstGeom prst="rect">
            <a:avLst/>
          </a:prstGeom>
        </p:spPr>
      </p:pic>
    </p:spTree>
    <p:extLst>
      <p:ext uri="{BB962C8B-B14F-4D97-AF65-F5344CB8AC3E}">
        <p14:creationId xmlns:p14="http://schemas.microsoft.com/office/powerpoint/2010/main" val="1267034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4" name="Rectangle 123">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6" name="Rectangle 125">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8" name="Rectangle 127">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23" name="Picture 22">
            <a:extLst>
              <a:ext uri="{FF2B5EF4-FFF2-40B4-BE49-F238E27FC236}">
                <a16:creationId xmlns:a16="http://schemas.microsoft.com/office/drawing/2014/main" id="{90935769-13F7-8D5A-B6EF-7BA3E4EA5B47}"/>
              </a:ext>
            </a:extLst>
          </p:cNvPr>
          <p:cNvPicPr>
            <a:picLocks noChangeAspect="1"/>
          </p:cNvPicPr>
          <p:nvPr/>
        </p:nvPicPr>
        <p:blipFill rotWithShape="1">
          <a:blip r:embed="rId2"/>
          <a:srcRect t="44313" r="1" b="141"/>
          <a:stretch/>
        </p:blipFill>
        <p:spPr>
          <a:xfrm>
            <a:off x="20" y="10"/>
            <a:ext cx="12191980" cy="6857990"/>
          </a:xfrm>
          <a:prstGeom prst="rect">
            <a:avLst/>
          </a:prstGeom>
        </p:spPr>
      </p:pic>
      <p:sp useBgFill="1">
        <p:nvSpPr>
          <p:cNvPr id="130" name="Rectangle 129">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849057"/>
            <a:ext cx="3703320" cy="9499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132" name="Rectangle 131">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032991"/>
            <a:ext cx="3702134" cy="4182242"/>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8" name="Title 17">
            <a:extLst>
              <a:ext uri="{FF2B5EF4-FFF2-40B4-BE49-F238E27FC236}">
                <a16:creationId xmlns:a16="http://schemas.microsoft.com/office/drawing/2014/main" id="{3371123A-5A6C-3947-70EA-AD48A8D3E189}"/>
              </a:ext>
            </a:extLst>
          </p:cNvPr>
          <p:cNvSpPr>
            <a:spLocks noGrp="1"/>
          </p:cNvSpPr>
          <p:nvPr>
            <p:ph type="title"/>
          </p:nvPr>
        </p:nvSpPr>
        <p:spPr>
          <a:xfrm>
            <a:off x="7920507" y="1186426"/>
            <a:ext cx="3374265" cy="456341"/>
          </a:xfrm>
        </p:spPr>
        <p:txBody>
          <a:bodyPr vert="horz" lIns="91440" tIns="45720" rIns="91440" bIns="45720" rtlCol="0" anchor="b">
            <a:normAutofit fontScale="90000"/>
          </a:bodyPr>
          <a:lstStyle/>
          <a:p>
            <a:r>
              <a:rPr lang="en-US" sz="2400" dirty="0">
                <a:solidFill>
                  <a:schemeClr val="tx2"/>
                </a:solidFill>
              </a:rPr>
              <a:t>Why is it a problem?</a:t>
            </a:r>
          </a:p>
        </p:txBody>
      </p:sp>
      <p:sp>
        <p:nvSpPr>
          <p:cNvPr id="19" name="Title 17">
            <a:extLst>
              <a:ext uri="{FF2B5EF4-FFF2-40B4-BE49-F238E27FC236}">
                <a16:creationId xmlns:a16="http://schemas.microsoft.com/office/drawing/2014/main" id="{9BC7FBB8-3AB4-3971-FCDA-A323DE3622D1}"/>
              </a:ext>
            </a:extLst>
          </p:cNvPr>
          <p:cNvSpPr txBox="1">
            <a:spLocks/>
          </p:cNvSpPr>
          <p:nvPr/>
        </p:nvSpPr>
        <p:spPr>
          <a:xfrm>
            <a:off x="7920508" y="1731704"/>
            <a:ext cx="3266704" cy="336707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rgbClr val="E46592"/>
              </a:buClr>
              <a:buSzPct val="92000"/>
            </a:pPr>
            <a:r>
              <a:rPr lang="en-US" sz="2000" cap="none" dirty="0">
                <a:solidFill>
                  <a:schemeClr val="tx2"/>
                </a:solidFill>
                <a:latin typeface="Public Sans" pitchFamily="2" charset="0"/>
                <a:ea typeface="+mn-ea"/>
                <a:cs typeface="+mn-cs"/>
              </a:rPr>
              <a:t>Bees play a vital part in our ability to produce food. As one of the most important pollinators, without bees pollinating our fruit trees and crops we would be severely limited in the amount of fruit and seed we can produce. </a:t>
            </a:r>
          </a:p>
        </p:txBody>
      </p:sp>
      <p:pic>
        <p:nvPicPr>
          <p:cNvPr id="39" name="Picture 38" descr="Logo&#10;&#10;Description automatically generated">
            <a:extLst>
              <a:ext uri="{FF2B5EF4-FFF2-40B4-BE49-F238E27FC236}">
                <a16:creationId xmlns:a16="http://schemas.microsoft.com/office/drawing/2014/main" id="{A0F930A7-9DE0-38EB-5047-D7806EAF2FA8}"/>
              </a:ext>
            </a:extLst>
          </p:cNvPr>
          <p:cNvPicPr>
            <a:picLocks noChangeAspect="1"/>
          </p:cNvPicPr>
          <p:nvPr/>
        </p:nvPicPr>
        <p:blipFill>
          <a:blip r:embed="rId3"/>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191483405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4" name="Rectangle 123">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6" name="Rectangle 125">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8" name="Rectangle 127">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23" name="Picture 22">
            <a:extLst>
              <a:ext uri="{FF2B5EF4-FFF2-40B4-BE49-F238E27FC236}">
                <a16:creationId xmlns:a16="http://schemas.microsoft.com/office/drawing/2014/main" id="{90935769-13F7-8D5A-B6EF-7BA3E4EA5B4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44313" r="1" b="141"/>
          <a:stretch/>
        </p:blipFill>
        <p:spPr>
          <a:xfrm>
            <a:off x="20" y="10"/>
            <a:ext cx="12191980" cy="6857990"/>
          </a:xfrm>
          <a:prstGeom prst="rect">
            <a:avLst/>
          </a:prstGeom>
        </p:spPr>
      </p:pic>
      <p:sp useBgFill="1">
        <p:nvSpPr>
          <p:cNvPr id="130" name="Rectangle 129">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849057"/>
            <a:ext cx="3703320" cy="9499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132" name="Rectangle 131">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032991"/>
            <a:ext cx="3702134" cy="4182242"/>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8" name="Title 17">
            <a:extLst>
              <a:ext uri="{FF2B5EF4-FFF2-40B4-BE49-F238E27FC236}">
                <a16:creationId xmlns:a16="http://schemas.microsoft.com/office/drawing/2014/main" id="{3371123A-5A6C-3947-70EA-AD48A8D3E189}"/>
              </a:ext>
            </a:extLst>
          </p:cNvPr>
          <p:cNvSpPr>
            <a:spLocks noGrp="1"/>
          </p:cNvSpPr>
          <p:nvPr>
            <p:ph type="title"/>
          </p:nvPr>
        </p:nvSpPr>
        <p:spPr>
          <a:xfrm>
            <a:off x="7920508" y="1950143"/>
            <a:ext cx="3374265" cy="456341"/>
          </a:xfrm>
        </p:spPr>
        <p:txBody>
          <a:bodyPr vert="horz" lIns="91440" tIns="45720" rIns="91440" bIns="45720" rtlCol="0" anchor="b">
            <a:normAutofit fontScale="90000"/>
          </a:bodyPr>
          <a:lstStyle/>
          <a:p>
            <a:r>
              <a:rPr lang="en-US" sz="2400" dirty="0">
                <a:solidFill>
                  <a:schemeClr val="tx2"/>
                </a:solidFill>
              </a:rPr>
              <a:t>Watch this animation on </a:t>
            </a:r>
            <a:r>
              <a:rPr lang="en-US" sz="2400" dirty="0" err="1">
                <a:solidFill>
                  <a:schemeClr val="tx2"/>
                </a:solidFill>
              </a:rPr>
              <a:t>youtube</a:t>
            </a:r>
            <a:endParaRPr lang="en-US" sz="2400" dirty="0">
              <a:solidFill>
                <a:schemeClr val="tx2"/>
              </a:solidFill>
            </a:endParaRPr>
          </a:p>
        </p:txBody>
      </p:sp>
      <p:sp>
        <p:nvSpPr>
          <p:cNvPr id="19" name="Title 17">
            <a:extLst>
              <a:ext uri="{FF2B5EF4-FFF2-40B4-BE49-F238E27FC236}">
                <a16:creationId xmlns:a16="http://schemas.microsoft.com/office/drawing/2014/main" id="{9BC7FBB8-3AB4-3971-FCDA-A323DE3622D1}"/>
              </a:ext>
            </a:extLst>
          </p:cNvPr>
          <p:cNvSpPr txBox="1">
            <a:spLocks/>
          </p:cNvSpPr>
          <p:nvPr/>
        </p:nvSpPr>
        <p:spPr>
          <a:xfrm>
            <a:off x="7853832" y="3735260"/>
            <a:ext cx="3654455" cy="13635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rgbClr val="E46592"/>
              </a:buClr>
              <a:buSzPct val="92000"/>
            </a:pPr>
            <a:r>
              <a:rPr lang="en-US" sz="2000" cap="none" dirty="0">
                <a:solidFill>
                  <a:schemeClr val="tx2"/>
                </a:solidFill>
                <a:latin typeface="Public Sans" pitchFamily="2" charset="0"/>
                <a:ea typeface="+mn-ea"/>
                <a:cs typeface="+mn-cs"/>
              </a:rPr>
              <a:t>Video link: </a:t>
            </a:r>
          </a:p>
          <a:p>
            <a:pPr>
              <a:spcBef>
                <a:spcPct val="20000"/>
              </a:spcBef>
              <a:spcAft>
                <a:spcPts val="600"/>
              </a:spcAft>
              <a:buClr>
                <a:srgbClr val="E46592"/>
              </a:buClr>
              <a:buSzPct val="92000"/>
            </a:pPr>
            <a:r>
              <a:rPr lang="en-US" sz="1800" cap="none" dirty="0">
                <a:solidFill>
                  <a:schemeClr val="tx2"/>
                </a:solidFill>
                <a:latin typeface="Public Sans" pitchFamily="2" charset="0"/>
                <a:ea typeface="+mn-ea"/>
                <a:cs typeface="+mn-cs"/>
              </a:rPr>
              <a:t>https://youtu.be/h-wDgd5yURo</a:t>
            </a:r>
          </a:p>
        </p:txBody>
      </p:sp>
      <p:pic>
        <p:nvPicPr>
          <p:cNvPr id="11" name="Picture 10" descr="Logo&#10;&#10;Description automatically generated">
            <a:extLst>
              <a:ext uri="{FF2B5EF4-FFF2-40B4-BE49-F238E27FC236}">
                <a16:creationId xmlns:a16="http://schemas.microsoft.com/office/drawing/2014/main" id="{BE0F9C54-8F98-B6BB-F3FC-7AD487E89421}"/>
              </a:ext>
            </a:extLst>
          </p:cNvPr>
          <p:cNvPicPr>
            <a:picLocks noChangeAspect="1"/>
          </p:cNvPicPr>
          <p:nvPr/>
        </p:nvPicPr>
        <p:blipFill>
          <a:blip r:embed="rId4"/>
          <a:stretch>
            <a:fillRect/>
          </a:stretch>
        </p:blipFill>
        <p:spPr>
          <a:xfrm>
            <a:off x="10078304" y="5269870"/>
            <a:ext cx="1762513" cy="1363513"/>
          </a:xfrm>
          <a:prstGeom prst="rect">
            <a:avLst/>
          </a:prstGeom>
        </p:spPr>
      </p:pic>
      <p:pic>
        <p:nvPicPr>
          <p:cNvPr id="12" name="Picture 11" descr="Graphical user interface&#10;&#10;Description automatically generated with medium confidence">
            <a:hlinkClick r:id="rId5"/>
            <a:extLst>
              <a:ext uri="{FF2B5EF4-FFF2-40B4-BE49-F238E27FC236}">
                <a16:creationId xmlns:a16="http://schemas.microsoft.com/office/drawing/2014/main" id="{A5720617-C9AF-C261-9D54-9B3F6872E427}"/>
              </a:ext>
            </a:extLst>
          </p:cNvPr>
          <p:cNvPicPr>
            <a:picLocks noChangeAspect="1"/>
          </p:cNvPicPr>
          <p:nvPr/>
        </p:nvPicPr>
        <p:blipFill>
          <a:blip r:embed="rId6"/>
          <a:stretch>
            <a:fillRect/>
          </a:stretch>
        </p:blipFill>
        <p:spPr>
          <a:xfrm>
            <a:off x="303440" y="926156"/>
            <a:ext cx="7255905" cy="4374801"/>
          </a:xfrm>
          <a:prstGeom prst="rect">
            <a:avLst/>
          </a:prstGeom>
        </p:spPr>
      </p:pic>
    </p:spTree>
    <p:extLst>
      <p:ext uri="{BB962C8B-B14F-4D97-AF65-F5344CB8AC3E}">
        <p14:creationId xmlns:p14="http://schemas.microsoft.com/office/powerpoint/2010/main" val="98022160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4" name="Rectangle 123">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6" name="Rectangle 125">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8" name="Rectangle 127">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23" name="Picture 22">
            <a:extLst>
              <a:ext uri="{FF2B5EF4-FFF2-40B4-BE49-F238E27FC236}">
                <a16:creationId xmlns:a16="http://schemas.microsoft.com/office/drawing/2014/main" id="{90935769-13F7-8D5A-B6EF-7BA3E4EA5B47}"/>
              </a:ext>
            </a:extLst>
          </p:cNvPr>
          <p:cNvPicPr>
            <a:picLocks noChangeAspect="1"/>
          </p:cNvPicPr>
          <p:nvPr/>
        </p:nvPicPr>
        <p:blipFill rotWithShape="1">
          <a:blip r:embed="rId2"/>
          <a:srcRect t="44313" r="1" b="141"/>
          <a:stretch/>
        </p:blipFill>
        <p:spPr>
          <a:xfrm>
            <a:off x="20" y="10"/>
            <a:ext cx="12191980" cy="6857990"/>
          </a:xfrm>
          <a:prstGeom prst="rect">
            <a:avLst/>
          </a:prstGeom>
        </p:spPr>
      </p:pic>
      <p:sp useBgFill="1">
        <p:nvSpPr>
          <p:cNvPr id="130" name="Rectangle 129">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4797" y="849057"/>
            <a:ext cx="3703320" cy="94997"/>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132" name="Rectangle 131">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35983" y="1032991"/>
            <a:ext cx="3702134" cy="4182242"/>
          </a:xfrm>
          <a:prstGeom prst="rect">
            <a:avLst/>
          </a:prstGeom>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9" name="Title 17">
            <a:extLst>
              <a:ext uri="{FF2B5EF4-FFF2-40B4-BE49-F238E27FC236}">
                <a16:creationId xmlns:a16="http://schemas.microsoft.com/office/drawing/2014/main" id="{9BC7FBB8-3AB4-3971-FCDA-A323DE3622D1}"/>
              </a:ext>
            </a:extLst>
          </p:cNvPr>
          <p:cNvSpPr txBox="1">
            <a:spLocks/>
          </p:cNvSpPr>
          <p:nvPr/>
        </p:nvSpPr>
        <p:spPr>
          <a:xfrm>
            <a:off x="7920508" y="1163037"/>
            <a:ext cx="3266704" cy="393573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ct val="20000"/>
              </a:spcBef>
              <a:spcAft>
                <a:spcPts val="600"/>
              </a:spcAft>
              <a:buClr>
                <a:srgbClr val="E46592"/>
              </a:buClr>
              <a:buSzPct val="92000"/>
            </a:pPr>
            <a:r>
              <a:rPr lang="en-US" sz="2000" cap="none" dirty="0">
                <a:solidFill>
                  <a:schemeClr val="tx1"/>
                </a:solidFill>
                <a:latin typeface="Public Sans" pitchFamily="2" charset="0"/>
                <a:ea typeface="+mn-ea"/>
                <a:cs typeface="+mn-cs"/>
              </a:rPr>
              <a:t>An insect that can kill whole bee colonies can drastically reduce the number of bees, reducing the amount of pollination and therefore reducing the amount of fruit and seed plants can produce. </a:t>
            </a:r>
          </a:p>
        </p:txBody>
      </p:sp>
      <p:pic>
        <p:nvPicPr>
          <p:cNvPr id="11" name="Picture 10" descr="Logo&#10;&#10;Description automatically generated">
            <a:extLst>
              <a:ext uri="{FF2B5EF4-FFF2-40B4-BE49-F238E27FC236}">
                <a16:creationId xmlns:a16="http://schemas.microsoft.com/office/drawing/2014/main" id="{BD63B341-987E-4B73-5E0D-FC2C23E9133B}"/>
              </a:ext>
            </a:extLst>
          </p:cNvPr>
          <p:cNvPicPr>
            <a:picLocks noChangeAspect="1"/>
          </p:cNvPicPr>
          <p:nvPr/>
        </p:nvPicPr>
        <p:blipFill>
          <a:blip r:embed="rId3"/>
          <a:stretch>
            <a:fillRect/>
          </a:stretch>
        </p:blipFill>
        <p:spPr>
          <a:xfrm>
            <a:off x="10078304" y="5269870"/>
            <a:ext cx="1762513" cy="1363513"/>
          </a:xfrm>
          <a:prstGeom prst="rect">
            <a:avLst/>
          </a:prstGeom>
        </p:spPr>
      </p:pic>
      <p:sp>
        <p:nvSpPr>
          <p:cNvPr id="3" name="Title 2">
            <a:extLst>
              <a:ext uri="{FF2B5EF4-FFF2-40B4-BE49-F238E27FC236}">
                <a16:creationId xmlns:a16="http://schemas.microsoft.com/office/drawing/2014/main" id="{3AA5CD51-E0EB-CAAD-DAE9-141D0246C7ED}"/>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263252921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 name="Rectangle 10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7" name="Rectangle 1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8" name="Rectangle 1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9" name="Rectangle 1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130" name="Rectangle 116">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New South Wales showing Newcastle north of Sydney on the coast&#10;">
            <a:extLst>
              <a:ext uri="{FF2B5EF4-FFF2-40B4-BE49-F238E27FC236}">
                <a16:creationId xmlns:a16="http://schemas.microsoft.com/office/drawing/2014/main" id="{90935769-13F7-8D5A-B6EF-7BA3E4EA5B47}"/>
              </a:ext>
            </a:extLst>
          </p:cNvPr>
          <p:cNvPicPr>
            <a:picLocks noChangeAspect="1"/>
          </p:cNvPicPr>
          <p:nvPr/>
        </p:nvPicPr>
        <p:blipFill rotWithShape="1">
          <a:blip r:embed="rId2"/>
          <a:srcRect t="19921" r="8248" b="27948"/>
          <a:stretch/>
        </p:blipFill>
        <p:spPr>
          <a:xfrm>
            <a:off x="20" y="10"/>
            <a:ext cx="12191980" cy="6857990"/>
          </a:xfrm>
          <a:prstGeom prst="rect">
            <a:avLst/>
          </a:prstGeom>
        </p:spPr>
      </p:pic>
      <p:grpSp>
        <p:nvGrpSpPr>
          <p:cNvPr id="131" name="Group 118">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2" name="Rectangle 119">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33" name="Rectangle 120">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sp>
        <p:nvSpPr>
          <p:cNvPr id="18" name="Title 17">
            <a:extLst>
              <a:ext uri="{FF2B5EF4-FFF2-40B4-BE49-F238E27FC236}">
                <a16:creationId xmlns:a16="http://schemas.microsoft.com/office/drawing/2014/main" id="{3371123A-5A6C-3947-70EA-AD48A8D3E189}"/>
              </a:ext>
            </a:extLst>
          </p:cNvPr>
          <p:cNvSpPr>
            <a:spLocks noGrp="1"/>
          </p:cNvSpPr>
          <p:nvPr>
            <p:ph type="title"/>
          </p:nvPr>
        </p:nvSpPr>
        <p:spPr>
          <a:xfrm>
            <a:off x="592160" y="913823"/>
            <a:ext cx="3412067" cy="1372177"/>
          </a:xfrm>
        </p:spPr>
        <p:txBody>
          <a:bodyPr vert="horz" lIns="91440" tIns="45720" rIns="91440" bIns="45720" rtlCol="0" anchor="ctr">
            <a:normAutofit/>
          </a:bodyPr>
          <a:lstStyle/>
          <a:p>
            <a:r>
              <a:rPr lang="en-US" dirty="0">
                <a:solidFill>
                  <a:srgbClr val="FFFFFF"/>
                </a:solidFill>
              </a:rPr>
              <a:t>what happened in Newcastle?</a:t>
            </a:r>
          </a:p>
        </p:txBody>
      </p:sp>
      <p:sp>
        <p:nvSpPr>
          <p:cNvPr id="19" name="Title 17">
            <a:extLst>
              <a:ext uri="{FF2B5EF4-FFF2-40B4-BE49-F238E27FC236}">
                <a16:creationId xmlns:a16="http://schemas.microsoft.com/office/drawing/2014/main" id="{9BC7FBB8-3AB4-3971-FCDA-A323DE3622D1}"/>
              </a:ext>
            </a:extLst>
          </p:cNvPr>
          <p:cNvSpPr txBox="1">
            <a:spLocks/>
          </p:cNvSpPr>
          <p:nvPr/>
        </p:nvSpPr>
        <p:spPr>
          <a:xfrm>
            <a:off x="581193" y="2286000"/>
            <a:ext cx="3415074" cy="3953933"/>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spcBef>
                <a:spcPct val="20000"/>
              </a:spcBef>
              <a:spcAft>
                <a:spcPts val="600"/>
              </a:spcAft>
              <a:buClr>
                <a:schemeClr val="accent2"/>
              </a:buClr>
              <a:buSzPct val="92000"/>
            </a:pPr>
            <a:r>
              <a:rPr lang="en-US" sz="2000" cap="none" dirty="0">
                <a:solidFill>
                  <a:srgbClr val="FFFFFF"/>
                </a:solidFill>
                <a:latin typeface="Public Sans" pitchFamily="2" charset="0"/>
                <a:ea typeface="+mn-ea"/>
                <a:cs typeface="+mn-cs"/>
              </a:rPr>
              <a:t>Varroa mite were detected in sentinel hives in the Port of Newcastle. </a:t>
            </a:r>
          </a:p>
          <a:p>
            <a:pPr>
              <a:lnSpc>
                <a:spcPct val="150000"/>
              </a:lnSpc>
              <a:spcBef>
                <a:spcPct val="20000"/>
              </a:spcBef>
              <a:spcAft>
                <a:spcPts val="600"/>
              </a:spcAft>
              <a:buClr>
                <a:schemeClr val="accent2"/>
              </a:buClr>
              <a:buSzPct val="92000"/>
            </a:pPr>
            <a:r>
              <a:rPr lang="en-US" sz="2000" cap="none" dirty="0">
                <a:solidFill>
                  <a:srgbClr val="FFFFFF"/>
                </a:solidFill>
                <a:latin typeface="Public Sans" pitchFamily="2" charset="0"/>
                <a:ea typeface="+mn-ea"/>
                <a:cs typeface="+mn-cs"/>
              </a:rPr>
              <a:t>Sentinel hives are hives that are placed in areas where invasive species are likely to arrive. Ports and freight storage areas for example. </a:t>
            </a:r>
          </a:p>
        </p:txBody>
      </p:sp>
      <p:pic>
        <p:nvPicPr>
          <p:cNvPr id="14" name="Picture 13" descr="Logo&#10;&#10;Description automatically generated">
            <a:extLst>
              <a:ext uri="{FF2B5EF4-FFF2-40B4-BE49-F238E27FC236}">
                <a16:creationId xmlns:a16="http://schemas.microsoft.com/office/drawing/2014/main" id="{93919D51-30BF-C013-71C0-AAF5D890BA46}"/>
              </a:ext>
            </a:extLst>
          </p:cNvPr>
          <p:cNvPicPr>
            <a:picLocks noChangeAspect="1"/>
          </p:cNvPicPr>
          <p:nvPr/>
        </p:nvPicPr>
        <p:blipFill>
          <a:blip r:embed="rId3"/>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42861683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 name="Rectangle 10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7" name="Rectangle 1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8" name="Rectangle 1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29" name="Rectangle 11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130" name="Rectangle 116">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90935769-13F7-8D5A-B6EF-7BA3E4EA5B47}"/>
              </a:ext>
            </a:extLst>
          </p:cNvPr>
          <p:cNvPicPr>
            <a:picLocks noChangeAspect="1"/>
          </p:cNvPicPr>
          <p:nvPr/>
        </p:nvPicPr>
        <p:blipFill rotWithShape="1">
          <a:blip r:embed="rId2"/>
          <a:srcRect t="19921" r="8248" b="27948"/>
          <a:stretch/>
        </p:blipFill>
        <p:spPr>
          <a:xfrm>
            <a:off x="20" y="10"/>
            <a:ext cx="12191980" cy="6857990"/>
          </a:xfrm>
          <a:prstGeom prst="rect">
            <a:avLst/>
          </a:prstGeom>
        </p:spPr>
      </p:pic>
      <p:grpSp>
        <p:nvGrpSpPr>
          <p:cNvPr id="131" name="Group 118">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2" name="Rectangle 119">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33" name="Rectangle 120">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grpSp>
      <p:sp>
        <p:nvSpPr>
          <p:cNvPr id="18" name="Title 17">
            <a:extLst>
              <a:ext uri="{FF2B5EF4-FFF2-40B4-BE49-F238E27FC236}">
                <a16:creationId xmlns:a16="http://schemas.microsoft.com/office/drawing/2014/main" id="{3371123A-5A6C-3947-70EA-AD48A8D3E189}"/>
              </a:ext>
            </a:extLst>
          </p:cNvPr>
          <p:cNvSpPr>
            <a:spLocks noGrp="1"/>
          </p:cNvSpPr>
          <p:nvPr>
            <p:ph type="title"/>
          </p:nvPr>
        </p:nvSpPr>
        <p:spPr>
          <a:xfrm>
            <a:off x="584200" y="912688"/>
            <a:ext cx="3412067" cy="1372177"/>
          </a:xfrm>
        </p:spPr>
        <p:txBody>
          <a:bodyPr vert="horz" lIns="91440" tIns="45720" rIns="91440" bIns="45720" rtlCol="0" anchor="ctr">
            <a:normAutofit/>
          </a:bodyPr>
          <a:lstStyle/>
          <a:p>
            <a:r>
              <a:rPr lang="en-US" dirty="0">
                <a:solidFill>
                  <a:srgbClr val="FFFFFF"/>
                </a:solidFill>
              </a:rPr>
              <a:t>what happened in Newcastle?</a:t>
            </a:r>
          </a:p>
        </p:txBody>
      </p:sp>
      <p:sp>
        <p:nvSpPr>
          <p:cNvPr id="19" name="Title 17">
            <a:extLst>
              <a:ext uri="{FF2B5EF4-FFF2-40B4-BE49-F238E27FC236}">
                <a16:creationId xmlns:a16="http://schemas.microsoft.com/office/drawing/2014/main" id="{9BC7FBB8-3AB4-3971-FCDA-A323DE3622D1}"/>
              </a:ext>
            </a:extLst>
          </p:cNvPr>
          <p:cNvSpPr txBox="1">
            <a:spLocks/>
          </p:cNvSpPr>
          <p:nvPr/>
        </p:nvSpPr>
        <p:spPr>
          <a:xfrm>
            <a:off x="581192" y="2098326"/>
            <a:ext cx="3559009" cy="4294005"/>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spcBef>
                <a:spcPct val="20000"/>
              </a:spcBef>
              <a:spcAft>
                <a:spcPts val="600"/>
              </a:spcAft>
              <a:buClr>
                <a:schemeClr val="accent2"/>
              </a:buClr>
              <a:buSzPct val="92000"/>
            </a:pPr>
            <a:r>
              <a:rPr lang="en-US" sz="2600" cap="none" dirty="0">
                <a:solidFill>
                  <a:schemeClr val="tx1"/>
                </a:solidFill>
                <a:latin typeface="Public Sans" pitchFamily="2" charset="0"/>
                <a:ea typeface="+mn-ea"/>
                <a:cs typeface="+mn-cs"/>
              </a:rPr>
              <a:t>The sentinel hives are checked regularly because if invasive species arrive in freight, they would be expected to be present in the hives closest to the port first. </a:t>
            </a:r>
          </a:p>
          <a:p>
            <a:pPr>
              <a:lnSpc>
                <a:spcPct val="150000"/>
              </a:lnSpc>
              <a:spcBef>
                <a:spcPct val="20000"/>
              </a:spcBef>
              <a:spcAft>
                <a:spcPts val="600"/>
              </a:spcAft>
              <a:buClr>
                <a:schemeClr val="accent2"/>
              </a:buClr>
              <a:buSzPct val="92000"/>
            </a:pPr>
            <a:r>
              <a:rPr lang="en-US" sz="2600" cap="none" dirty="0">
                <a:solidFill>
                  <a:schemeClr val="tx1"/>
                </a:solidFill>
                <a:latin typeface="Public Sans" pitchFamily="2" charset="0"/>
                <a:ea typeface="+mn-ea"/>
                <a:cs typeface="+mn-cs"/>
              </a:rPr>
              <a:t>It’s an early warning system</a:t>
            </a:r>
            <a:r>
              <a:rPr lang="en-US" sz="2600" cap="none" dirty="0">
                <a:solidFill>
                  <a:srgbClr val="FFFFFF"/>
                </a:solidFill>
                <a:latin typeface="Public Sans" pitchFamily="2" charset="0"/>
                <a:ea typeface="+mn-ea"/>
                <a:cs typeface="+mn-cs"/>
              </a:rPr>
              <a:t>.</a:t>
            </a:r>
            <a:r>
              <a:rPr lang="en-US" sz="2400" cap="none" dirty="0">
                <a:solidFill>
                  <a:srgbClr val="FFFFFF"/>
                </a:solidFill>
                <a:latin typeface="Public Sans" pitchFamily="2" charset="0"/>
                <a:ea typeface="+mn-ea"/>
                <a:cs typeface="+mn-cs"/>
              </a:rPr>
              <a:t> </a:t>
            </a:r>
          </a:p>
        </p:txBody>
      </p:sp>
      <p:pic>
        <p:nvPicPr>
          <p:cNvPr id="14" name="Picture 13" descr="Logo&#10;&#10;Description automatically generated">
            <a:extLst>
              <a:ext uri="{FF2B5EF4-FFF2-40B4-BE49-F238E27FC236}">
                <a16:creationId xmlns:a16="http://schemas.microsoft.com/office/drawing/2014/main" id="{9CFDB6ED-9494-6650-A27A-A3B233A4271E}"/>
              </a:ext>
            </a:extLst>
          </p:cNvPr>
          <p:cNvPicPr>
            <a:picLocks noChangeAspect="1"/>
          </p:cNvPicPr>
          <p:nvPr/>
        </p:nvPicPr>
        <p:blipFill>
          <a:blip r:embed="rId3"/>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190380973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descr="timeline ">
            <a:extLst>
              <a:ext uri="{FF2B5EF4-FFF2-40B4-BE49-F238E27FC236}">
                <a16:creationId xmlns:a16="http://schemas.microsoft.com/office/drawing/2014/main" id="{747F7EB0-88AB-7EB2-C899-A5CD116984EC}"/>
              </a:ext>
            </a:extLst>
          </p:cNvPr>
          <p:cNvSpPr/>
          <p:nvPr/>
        </p:nvSpPr>
        <p:spPr>
          <a:xfrm rot="612650" flipH="1" flipV="1">
            <a:off x="4150169" y="2257120"/>
            <a:ext cx="7225633" cy="1859842"/>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tx2"/>
              </a:gs>
              <a:gs pos="18000">
                <a:schemeClr val="accent1"/>
              </a:gs>
              <a:gs pos="92000">
                <a:schemeClr val="accent4"/>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b="1" dirty="0">
              <a:ln w="22225">
                <a:solidFill>
                  <a:schemeClr val="accent2"/>
                </a:solidFill>
                <a:prstDash val="solid"/>
              </a:ln>
              <a:solidFill>
                <a:schemeClr val="accent2">
                  <a:lumMod val="40000"/>
                  <a:lumOff val="60000"/>
                </a:schemeClr>
              </a:solidFill>
            </a:endParaRPr>
          </a:p>
        </p:txBody>
      </p:sp>
      <p:sp>
        <p:nvSpPr>
          <p:cNvPr id="4" name="Oval 3">
            <a:extLst>
              <a:ext uri="{FF2B5EF4-FFF2-40B4-BE49-F238E27FC236}">
                <a16:creationId xmlns:a16="http://schemas.microsoft.com/office/drawing/2014/main" id="{3415C901-039D-4058-80C7-5ABA400CDB06}"/>
              </a:ext>
            </a:extLst>
          </p:cNvPr>
          <p:cNvSpPr/>
          <p:nvPr/>
        </p:nvSpPr>
        <p:spPr>
          <a:xfrm>
            <a:off x="2781682" y="1772650"/>
            <a:ext cx="1160580" cy="1160580"/>
          </a:xfrm>
          <a:prstGeom prst="ellipse">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4">
                    <a:lumMod val="60000"/>
                    <a:lumOff val="40000"/>
                  </a:schemeClr>
                </a:solidFill>
              </a:rPr>
              <a:t>2</a:t>
            </a:r>
          </a:p>
        </p:txBody>
      </p:sp>
      <p:sp>
        <p:nvSpPr>
          <p:cNvPr id="5" name="Oval 4">
            <a:extLst>
              <a:ext uri="{FF2B5EF4-FFF2-40B4-BE49-F238E27FC236}">
                <a16:creationId xmlns:a16="http://schemas.microsoft.com/office/drawing/2014/main" id="{966DA334-7569-42CB-95CD-419F4AC26092}"/>
              </a:ext>
            </a:extLst>
          </p:cNvPr>
          <p:cNvSpPr/>
          <p:nvPr/>
        </p:nvSpPr>
        <p:spPr>
          <a:xfrm>
            <a:off x="4557614" y="2218645"/>
            <a:ext cx="1160580" cy="116058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3</a:t>
            </a:r>
          </a:p>
        </p:txBody>
      </p:sp>
      <p:sp>
        <p:nvSpPr>
          <p:cNvPr id="6" name="Oval 5">
            <a:extLst>
              <a:ext uri="{FF2B5EF4-FFF2-40B4-BE49-F238E27FC236}">
                <a16:creationId xmlns:a16="http://schemas.microsoft.com/office/drawing/2014/main" id="{6D8E2964-D9A5-4A16-8604-F04921C189EB}"/>
              </a:ext>
            </a:extLst>
          </p:cNvPr>
          <p:cNvSpPr/>
          <p:nvPr/>
        </p:nvSpPr>
        <p:spPr>
          <a:xfrm>
            <a:off x="6329926" y="2429615"/>
            <a:ext cx="1160580" cy="11605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rPr>
              <a:t>4</a:t>
            </a:r>
          </a:p>
        </p:txBody>
      </p:sp>
      <p:sp>
        <p:nvSpPr>
          <p:cNvPr id="19" name="Oval 18">
            <a:extLst>
              <a:ext uri="{FF2B5EF4-FFF2-40B4-BE49-F238E27FC236}">
                <a16:creationId xmlns:a16="http://schemas.microsoft.com/office/drawing/2014/main" id="{FC17936A-EE2B-4C30-A31C-496282D48B87}"/>
              </a:ext>
            </a:extLst>
          </p:cNvPr>
          <p:cNvSpPr/>
          <p:nvPr/>
        </p:nvSpPr>
        <p:spPr>
          <a:xfrm>
            <a:off x="965929" y="1492490"/>
            <a:ext cx="1160580" cy="1160580"/>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4"/>
                </a:solidFill>
              </a:rPr>
              <a:t>1</a:t>
            </a:r>
          </a:p>
        </p:txBody>
      </p:sp>
      <p:sp>
        <p:nvSpPr>
          <p:cNvPr id="23" name="Freeform: Shape 22" descr="timeline ">
            <a:extLst>
              <a:ext uri="{FF2B5EF4-FFF2-40B4-BE49-F238E27FC236}">
                <a16:creationId xmlns:a16="http://schemas.microsoft.com/office/drawing/2014/main" id="{7889103E-B405-4427-BC20-A3CA893D099A}"/>
              </a:ext>
            </a:extLst>
          </p:cNvPr>
          <p:cNvSpPr/>
          <p:nvPr/>
        </p:nvSpPr>
        <p:spPr>
          <a:xfrm rot="612650" flipH="1" flipV="1">
            <a:off x="628197" y="1637368"/>
            <a:ext cx="7225633" cy="1859842"/>
          </a:xfrm>
          <a:custGeom>
            <a:avLst/>
            <a:gdLst>
              <a:gd name="connsiteX0" fmla="*/ 1192508 w 9252295"/>
              <a:gd name="connsiteY0" fmla="*/ 2410190 h 2410190"/>
              <a:gd name="connsiteX1" fmla="*/ 0 w 9252295"/>
              <a:gd name="connsiteY1" fmla="*/ 1217682 h 2410190"/>
              <a:gd name="connsiteX2" fmla="*/ 1107 w 9252295"/>
              <a:gd name="connsiteY2" fmla="*/ 1206703 h 2410190"/>
              <a:gd name="connsiteX3" fmla="*/ 96158 w 9252295"/>
              <a:gd name="connsiteY3" fmla="*/ 1206703 h 2410190"/>
              <a:gd name="connsiteX4" fmla="*/ 95051 w 9252295"/>
              <a:gd name="connsiteY4" fmla="*/ 1217682 h 2410190"/>
              <a:gd name="connsiteX5" fmla="*/ 1192508 w 9252295"/>
              <a:gd name="connsiteY5" fmla="*/ 2315139 h 2410190"/>
              <a:gd name="connsiteX6" fmla="*/ 2289965 w 9252295"/>
              <a:gd name="connsiteY6" fmla="*/ 1217682 h 2410190"/>
              <a:gd name="connsiteX7" fmla="*/ 2289554 w 9252295"/>
              <a:gd name="connsiteY7" fmla="*/ 1209531 h 2410190"/>
              <a:gd name="connsiteX8" fmla="*/ 2290085 w 9252295"/>
              <a:gd name="connsiteY8" fmla="*/ 1209531 h 2410190"/>
              <a:gd name="connsiteX9" fmla="*/ 2295831 w 9252295"/>
              <a:gd name="connsiteY9" fmla="*/ 1095755 h 2410190"/>
              <a:gd name="connsiteX10" fmla="*/ 3482182 w 9252295"/>
              <a:gd name="connsiteY10" fmla="*/ 25174 h 2410190"/>
              <a:gd name="connsiteX11" fmla="*/ 4668533 w 9252295"/>
              <a:gd name="connsiteY11" fmla="*/ 1095755 h 2410190"/>
              <a:gd name="connsiteX12" fmla="*/ 4674278 w 9252295"/>
              <a:gd name="connsiteY12" fmla="*/ 1209531 h 2410190"/>
              <a:gd name="connsiteX13" fmla="*/ 4673516 w 9252295"/>
              <a:gd name="connsiteY13" fmla="*/ 1209531 h 2410190"/>
              <a:gd name="connsiteX14" fmla="*/ 4678322 w 9252295"/>
              <a:gd name="connsiteY14" fmla="*/ 1304717 h 2410190"/>
              <a:gd name="connsiteX15" fmla="*/ 5770114 w 9252295"/>
              <a:gd name="connsiteY15" fmla="*/ 2289966 h 2410190"/>
              <a:gd name="connsiteX16" fmla="*/ 6861904 w 9252295"/>
              <a:gd name="connsiteY16" fmla="*/ 1304717 h 2410190"/>
              <a:gd name="connsiteX17" fmla="*/ 6867159 w 9252295"/>
              <a:gd name="connsiteY17" fmla="*/ 1200660 h 2410190"/>
              <a:gd name="connsiteX18" fmla="*/ 6867690 w 9252295"/>
              <a:gd name="connsiteY18" fmla="*/ 1200660 h 2410190"/>
              <a:gd name="connsiteX19" fmla="*/ 6867279 w 9252295"/>
              <a:gd name="connsiteY19" fmla="*/ 1192508 h 2410190"/>
              <a:gd name="connsiteX20" fmla="*/ 8059787 w 9252295"/>
              <a:gd name="connsiteY20" fmla="*/ 0 h 2410190"/>
              <a:gd name="connsiteX21" fmla="*/ 9252295 w 9252295"/>
              <a:gd name="connsiteY21" fmla="*/ 1192508 h 2410190"/>
              <a:gd name="connsiteX22" fmla="*/ 9251964 w 9252295"/>
              <a:gd name="connsiteY22" fmla="*/ 1195794 h 2410190"/>
              <a:gd name="connsiteX23" fmla="*/ 9156913 w 9252295"/>
              <a:gd name="connsiteY23" fmla="*/ 1195794 h 2410190"/>
              <a:gd name="connsiteX24" fmla="*/ 9157244 w 9252295"/>
              <a:gd name="connsiteY24" fmla="*/ 1192508 h 2410190"/>
              <a:gd name="connsiteX25" fmla="*/ 8059787 w 9252295"/>
              <a:gd name="connsiteY25" fmla="*/ 95051 h 2410190"/>
              <a:gd name="connsiteX26" fmla="*/ 6962330 w 9252295"/>
              <a:gd name="connsiteY26" fmla="*/ 1192508 h 2410190"/>
              <a:gd name="connsiteX27" fmla="*/ 6962741 w 9252295"/>
              <a:gd name="connsiteY27" fmla="*/ 1200660 h 2410190"/>
              <a:gd name="connsiteX28" fmla="*/ 6962209 w 9252295"/>
              <a:gd name="connsiteY28" fmla="*/ 1200660 h 2410190"/>
              <a:gd name="connsiteX29" fmla="*/ 6956464 w 9252295"/>
              <a:gd name="connsiteY29" fmla="*/ 1314435 h 2410190"/>
              <a:gd name="connsiteX30" fmla="*/ 5770114 w 9252295"/>
              <a:gd name="connsiteY30" fmla="*/ 2385016 h 2410190"/>
              <a:gd name="connsiteX31" fmla="*/ 4583763 w 9252295"/>
              <a:gd name="connsiteY31" fmla="*/ 1314435 h 2410190"/>
              <a:gd name="connsiteX32" fmla="*/ 4578017 w 9252295"/>
              <a:gd name="connsiteY32" fmla="*/ 1200660 h 2410190"/>
              <a:gd name="connsiteX33" fmla="*/ 4578780 w 9252295"/>
              <a:gd name="connsiteY33" fmla="*/ 1200660 h 2410190"/>
              <a:gd name="connsiteX34" fmla="*/ 4573974 w 9252295"/>
              <a:gd name="connsiteY34" fmla="*/ 1105474 h 2410190"/>
              <a:gd name="connsiteX35" fmla="*/ 3482182 w 9252295"/>
              <a:gd name="connsiteY35" fmla="*/ 120225 h 2410190"/>
              <a:gd name="connsiteX36" fmla="*/ 2390391 w 9252295"/>
              <a:gd name="connsiteY36" fmla="*/ 1105474 h 2410190"/>
              <a:gd name="connsiteX37" fmla="*/ 2385136 w 9252295"/>
              <a:gd name="connsiteY37" fmla="*/ 1209531 h 2410190"/>
              <a:gd name="connsiteX38" fmla="*/ 2384604 w 9252295"/>
              <a:gd name="connsiteY38" fmla="*/ 1209531 h 2410190"/>
              <a:gd name="connsiteX39" fmla="*/ 2385016 w 9252295"/>
              <a:gd name="connsiteY39" fmla="*/ 1217682 h 2410190"/>
              <a:gd name="connsiteX40" fmla="*/ 1192508 w 9252295"/>
              <a:gd name="connsiteY40" fmla="*/ 2410190 h 241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252295" h="2410190">
                <a:moveTo>
                  <a:pt x="1192508" y="2410190"/>
                </a:moveTo>
                <a:cubicBezTo>
                  <a:pt x="533904" y="2410190"/>
                  <a:pt x="0" y="1876286"/>
                  <a:pt x="0" y="1217682"/>
                </a:cubicBezTo>
                <a:lnTo>
                  <a:pt x="1107" y="1206703"/>
                </a:lnTo>
                <a:lnTo>
                  <a:pt x="96158" y="1206703"/>
                </a:lnTo>
                <a:lnTo>
                  <a:pt x="95051" y="1217682"/>
                </a:lnTo>
                <a:cubicBezTo>
                  <a:pt x="95051" y="1823791"/>
                  <a:pt x="586400" y="2315139"/>
                  <a:pt x="1192508" y="2315139"/>
                </a:cubicBezTo>
                <a:cubicBezTo>
                  <a:pt x="1798616" y="2315139"/>
                  <a:pt x="2289965" y="1823791"/>
                  <a:pt x="2289965" y="1217682"/>
                </a:cubicBezTo>
                <a:lnTo>
                  <a:pt x="2289554" y="1209531"/>
                </a:lnTo>
                <a:lnTo>
                  <a:pt x="2290085" y="1209531"/>
                </a:lnTo>
                <a:lnTo>
                  <a:pt x="2295831" y="1095755"/>
                </a:lnTo>
                <a:cubicBezTo>
                  <a:pt x="2356899" y="494427"/>
                  <a:pt x="2864742" y="25174"/>
                  <a:pt x="3482182" y="25174"/>
                </a:cubicBezTo>
                <a:cubicBezTo>
                  <a:pt x="4099623" y="25174"/>
                  <a:pt x="4607465" y="494427"/>
                  <a:pt x="4668533" y="1095755"/>
                </a:cubicBezTo>
                <a:lnTo>
                  <a:pt x="4674278" y="1209531"/>
                </a:lnTo>
                <a:lnTo>
                  <a:pt x="4673516" y="1209531"/>
                </a:lnTo>
                <a:lnTo>
                  <a:pt x="4678322" y="1304717"/>
                </a:lnTo>
                <a:cubicBezTo>
                  <a:pt x="4734523" y="1858116"/>
                  <a:pt x="5201886" y="2289966"/>
                  <a:pt x="5770114" y="2289966"/>
                </a:cubicBezTo>
                <a:cubicBezTo>
                  <a:pt x="6338340" y="2289966"/>
                  <a:pt x="6805704" y="1858116"/>
                  <a:pt x="6861904" y="1304717"/>
                </a:cubicBezTo>
                <a:lnTo>
                  <a:pt x="6867159" y="1200660"/>
                </a:lnTo>
                <a:lnTo>
                  <a:pt x="6867690" y="1200660"/>
                </a:lnTo>
                <a:lnTo>
                  <a:pt x="6867279" y="1192508"/>
                </a:lnTo>
                <a:cubicBezTo>
                  <a:pt x="6867279" y="533905"/>
                  <a:pt x="7401183" y="0"/>
                  <a:pt x="8059787" y="0"/>
                </a:cubicBezTo>
                <a:cubicBezTo>
                  <a:pt x="8718390" y="0"/>
                  <a:pt x="9252295" y="533905"/>
                  <a:pt x="9252295" y="1192508"/>
                </a:cubicBezTo>
                <a:lnTo>
                  <a:pt x="9251964" y="1195794"/>
                </a:lnTo>
                <a:lnTo>
                  <a:pt x="9156913" y="1195794"/>
                </a:lnTo>
                <a:lnTo>
                  <a:pt x="9157244" y="1192508"/>
                </a:lnTo>
                <a:cubicBezTo>
                  <a:pt x="9157244" y="586400"/>
                  <a:pt x="8665895" y="95051"/>
                  <a:pt x="8059787" y="95051"/>
                </a:cubicBezTo>
                <a:cubicBezTo>
                  <a:pt x="7453679" y="95051"/>
                  <a:pt x="6962330" y="586400"/>
                  <a:pt x="6962330" y="1192508"/>
                </a:cubicBezTo>
                <a:lnTo>
                  <a:pt x="6962741" y="1200660"/>
                </a:lnTo>
                <a:lnTo>
                  <a:pt x="6962209" y="1200660"/>
                </a:lnTo>
                <a:lnTo>
                  <a:pt x="6956464" y="1314435"/>
                </a:lnTo>
                <a:cubicBezTo>
                  <a:pt x="6895396" y="1915764"/>
                  <a:pt x="6387554" y="2385016"/>
                  <a:pt x="5770114" y="2385016"/>
                </a:cubicBezTo>
                <a:cubicBezTo>
                  <a:pt x="5152672" y="2385016"/>
                  <a:pt x="4644831" y="1915764"/>
                  <a:pt x="4583763" y="1314435"/>
                </a:cubicBezTo>
                <a:lnTo>
                  <a:pt x="4578017" y="1200660"/>
                </a:lnTo>
                <a:lnTo>
                  <a:pt x="4578780" y="1200660"/>
                </a:lnTo>
                <a:lnTo>
                  <a:pt x="4573974" y="1105474"/>
                </a:lnTo>
                <a:cubicBezTo>
                  <a:pt x="4517772" y="552075"/>
                  <a:pt x="4050409" y="120225"/>
                  <a:pt x="3482182" y="120225"/>
                </a:cubicBezTo>
                <a:cubicBezTo>
                  <a:pt x="2913956" y="120225"/>
                  <a:pt x="2446592" y="552075"/>
                  <a:pt x="2390391" y="1105474"/>
                </a:cubicBezTo>
                <a:lnTo>
                  <a:pt x="2385136" y="1209531"/>
                </a:lnTo>
                <a:lnTo>
                  <a:pt x="2384604" y="1209531"/>
                </a:lnTo>
                <a:lnTo>
                  <a:pt x="2385016" y="1217682"/>
                </a:lnTo>
                <a:cubicBezTo>
                  <a:pt x="2385016" y="1876286"/>
                  <a:pt x="1851111" y="2410190"/>
                  <a:pt x="1192508" y="2410190"/>
                </a:cubicBezTo>
                <a:close/>
              </a:path>
            </a:pathLst>
          </a:custGeom>
          <a:gradFill flip="none" rotWithShape="1">
            <a:gsLst>
              <a:gs pos="61000">
                <a:schemeClr val="accent6"/>
              </a:gs>
              <a:gs pos="39000">
                <a:schemeClr val="tx2"/>
              </a:gs>
              <a:gs pos="18000">
                <a:schemeClr val="accent1"/>
              </a:gs>
              <a:gs pos="92000">
                <a:schemeClr val="accent4"/>
              </a:gs>
            </a:gsLst>
            <a:lin ang="10800000" scaled="0"/>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b="1" dirty="0">
              <a:ln w="22225">
                <a:solidFill>
                  <a:schemeClr val="accent2"/>
                </a:solidFill>
                <a:prstDash val="solid"/>
              </a:ln>
              <a:solidFill>
                <a:schemeClr val="accent2">
                  <a:lumMod val="40000"/>
                  <a:lumOff val="60000"/>
                </a:schemeClr>
              </a:solidFill>
            </a:endParaRPr>
          </a:p>
        </p:txBody>
      </p:sp>
      <p:sp>
        <p:nvSpPr>
          <p:cNvPr id="2" name="Oval 1" descr="timeline endpoints">
            <a:extLst>
              <a:ext uri="{FF2B5EF4-FFF2-40B4-BE49-F238E27FC236}">
                <a16:creationId xmlns:a16="http://schemas.microsoft.com/office/drawing/2014/main" id="{81AA7F01-98B3-49CE-A287-1B558536C306}"/>
              </a:ext>
            </a:extLst>
          </p:cNvPr>
          <p:cNvSpPr/>
          <p:nvPr/>
        </p:nvSpPr>
        <p:spPr>
          <a:xfrm>
            <a:off x="630526" y="1727024"/>
            <a:ext cx="218092" cy="218092"/>
          </a:xfrm>
          <a:prstGeom prst="ellipse">
            <a:avLst/>
          </a:prstGeom>
          <a:solidFill>
            <a:schemeClr val="accent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B6086B1F-4F6D-4493-AE84-2520E93642DE}"/>
              </a:ext>
            </a:extLst>
          </p:cNvPr>
          <p:cNvSpPr>
            <a:spLocks noGrp="1"/>
          </p:cNvSpPr>
          <p:nvPr>
            <p:ph type="body" sz="quarter" idx="10"/>
          </p:nvPr>
        </p:nvSpPr>
        <p:spPr>
          <a:xfrm>
            <a:off x="778816" y="3141245"/>
            <a:ext cx="1589126" cy="487471"/>
          </a:xfrm>
        </p:spPr>
        <p:txBody>
          <a:bodyPr/>
          <a:lstStyle/>
          <a:p>
            <a:pPr algn="ctr"/>
            <a:r>
              <a:rPr lang="en-US" dirty="0"/>
              <a:t>24 June 2022</a:t>
            </a:r>
          </a:p>
        </p:txBody>
      </p:sp>
      <p:sp>
        <p:nvSpPr>
          <p:cNvPr id="17" name="Text Placeholder 16">
            <a:extLst>
              <a:ext uri="{FF2B5EF4-FFF2-40B4-BE49-F238E27FC236}">
                <a16:creationId xmlns:a16="http://schemas.microsoft.com/office/drawing/2014/main" id="{6A44816B-378D-41B5-84D7-39CECE2E452E}"/>
              </a:ext>
            </a:extLst>
          </p:cNvPr>
          <p:cNvSpPr>
            <a:spLocks noGrp="1"/>
          </p:cNvSpPr>
          <p:nvPr>
            <p:ph type="body" sz="quarter" idx="11"/>
          </p:nvPr>
        </p:nvSpPr>
        <p:spPr>
          <a:xfrm>
            <a:off x="878837" y="4316165"/>
            <a:ext cx="1435692" cy="706438"/>
          </a:xfrm>
        </p:spPr>
        <p:txBody>
          <a:bodyPr/>
          <a:lstStyle/>
          <a:p>
            <a:pPr algn="ctr"/>
            <a:r>
              <a:rPr lang="en-US" dirty="0">
                <a:latin typeface="Public Sans" pitchFamily="2" charset="0"/>
              </a:rPr>
              <a:t>Varroa mite were detected in hives at the Port of Newcastle. An eradication plan was developed by the NSW Department of Primary Industries.</a:t>
            </a:r>
            <a:endParaRPr lang="en-US" dirty="0"/>
          </a:p>
        </p:txBody>
      </p:sp>
      <p:sp>
        <p:nvSpPr>
          <p:cNvPr id="18" name="Text Placeholder 17">
            <a:extLst>
              <a:ext uri="{FF2B5EF4-FFF2-40B4-BE49-F238E27FC236}">
                <a16:creationId xmlns:a16="http://schemas.microsoft.com/office/drawing/2014/main" id="{2EFC63F8-23B1-4F22-9868-15EB446170F3}"/>
              </a:ext>
            </a:extLst>
          </p:cNvPr>
          <p:cNvSpPr>
            <a:spLocks noGrp="1"/>
          </p:cNvSpPr>
          <p:nvPr>
            <p:ph type="body" sz="quarter" idx="12"/>
          </p:nvPr>
        </p:nvSpPr>
        <p:spPr>
          <a:xfrm>
            <a:off x="2676590" y="3336610"/>
            <a:ext cx="1548186" cy="341989"/>
          </a:xfrm>
        </p:spPr>
        <p:txBody>
          <a:bodyPr/>
          <a:lstStyle/>
          <a:p>
            <a:pPr algn="ctr"/>
            <a:r>
              <a:rPr lang="en-US" dirty="0">
                <a:solidFill>
                  <a:schemeClr val="accent4">
                    <a:lumMod val="60000"/>
                    <a:lumOff val="40000"/>
                  </a:schemeClr>
                </a:solidFill>
              </a:rPr>
              <a:t>26 June 2022</a:t>
            </a:r>
          </a:p>
        </p:txBody>
      </p:sp>
      <p:sp>
        <p:nvSpPr>
          <p:cNvPr id="20" name="Text Placeholder 19">
            <a:extLst>
              <a:ext uri="{FF2B5EF4-FFF2-40B4-BE49-F238E27FC236}">
                <a16:creationId xmlns:a16="http://schemas.microsoft.com/office/drawing/2014/main" id="{AA64E66E-DA3C-42CD-80D9-89BD3A8A401A}"/>
              </a:ext>
            </a:extLst>
          </p:cNvPr>
          <p:cNvSpPr>
            <a:spLocks noGrp="1"/>
          </p:cNvSpPr>
          <p:nvPr>
            <p:ph type="body" sz="quarter" idx="13"/>
          </p:nvPr>
        </p:nvSpPr>
        <p:spPr>
          <a:xfrm>
            <a:off x="2535478" y="4803079"/>
            <a:ext cx="1786624" cy="706438"/>
          </a:xfrm>
        </p:spPr>
        <p:txBody>
          <a:bodyPr/>
          <a:lstStyle/>
          <a:p>
            <a:pPr algn="ctr"/>
            <a:r>
              <a:rPr lang="en-US" dirty="0">
                <a:latin typeface="Public Sans" pitchFamily="2" charset="0"/>
              </a:rPr>
              <a:t>When varroa mite were discovered in another part of the state, the biosecurity zones were expanded to include that area and a statewide emergency order was put in place across NSW – restricting the movement of beehives anywhere in NSW.</a:t>
            </a:r>
          </a:p>
          <a:p>
            <a:pPr algn="ctr"/>
            <a:endParaRPr lang="en-US" dirty="0">
              <a:latin typeface="Public Sans" pitchFamily="2" charset="0"/>
            </a:endParaRPr>
          </a:p>
        </p:txBody>
      </p:sp>
      <p:sp>
        <p:nvSpPr>
          <p:cNvPr id="21" name="Text Placeholder 20">
            <a:extLst>
              <a:ext uri="{FF2B5EF4-FFF2-40B4-BE49-F238E27FC236}">
                <a16:creationId xmlns:a16="http://schemas.microsoft.com/office/drawing/2014/main" id="{F5A6A695-5271-4895-88EF-663A3F593E59}"/>
              </a:ext>
            </a:extLst>
          </p:cNvPr>
          <p:cNvSpPr>
            <a:spLocks noGrp="1"/>
          </p:cNvSpPr>
          <p:nvPr>
            <p:ph type="body" sz="quarter" idx="14"/>
          </p:nvPr>
        </p:nvSpPr>
        <p:spPr>
          <a:xfrm>
            <a:off x="4377574" y="3753824"/>
            <a:ext cx="1624584" cy="440394"/>
          </a:xfrm>
        </p:spPr>
        <p:txBody>
          <a:bodyPr/>
          <a:lstStyle/>
          <a:p>
            <a:pPr algn="ctr"/>
            <a:r>
              <a:rPr lang="en-US" dirty="0">
                <a:solidFill>
                  <a:schemeClr val="tx2"/>
                </a:solidFill>
              </a:rPr>
              <a:t>August 2022</a:t>
            </a:r>
          </a:p>
        </p:txBody>
      </p:sp>
      <p:sp>
        <p:nvSpPr>
          <p:cNvPr id="22" name="Text Placeholder 21">
            <a:extLst>
              <a:ext uri="{FF2B5EF4-FFF2-40B4-BE49-F238E27FC236}">
                <a16:creationId xmlns:a16="http://schemas.microsoft.com/office/drawing/2014/main" id="{93CA8393-83FA-4B7B-BF41-CB601BA16432}"/>
              </a:ext>
            </a:extLst>
          </p:cNvPr>
          <p:cNvSpPr>
            <a:spLocks noGrp="1"/>
          </p:cNvSpPr>
          <p:nvPr>
            <p:ph type="body" sz="quarter" idx="15"/>
          </p:nvPr>
        </p:nvSpPr>
        <p:spPr>
          <a:xfrm>
            <a:off x="4496975" y="5153947"/>
            <a:ext cx="1552796" cy="706438"/>
          </a:xfrm>
        </p:spPr>
        <p:txBody>
          <a:bodyPr/>
          <a:lstStyle/>
          <a:p>
            <a:pPr algn="ctr"/>
            <a:r>
              <a:rPr lang="en-US" dirty="0">
                <a:latin typeface="Public Sans" pitchFamily="2" charset="0"/>
              </a:rPr>
              <a:t>As the perimeter of the incursion was established, the focus of the response turned to eradication of hives within the red zone, including wild European honeybee hives. </a:t>
            </a:r>
            <a:endParaRPr lang="en-US" dirty="0"/>
          </a:p>
          <a:p>
            <a:pPr algn="ctr"/>
            <a:endParaRPr lang="en-US" dirty="0">
              <a:latin typeface="Public Sans" pitchFamily="2" charset="0"/>
            </a:endParaRPr>
          </a:p>
        </p:txBody>
      </p:sp>
      <p:sp>
        <p:nvSpPr>
          <p:cNvPr id="24" name="Text Placeholder 23">
            <a:extLst>
              <a:ext uri="{FF2B5EF4-FFF2-40B4-BE49-F238E27FC236}">
                <a16:creationId xmlns:a16="http://schemas.microsoft.com/office/drawing/2014/main" id="{3CD04606-2C05-4AC9-9F6C-C0E9EDF1BC26}"/>
              </a:ext>
            </a:extLst>
          </p:cNvPr>
          <p:cNvSpPr>
            <a:spLocks noGrp="1"/>
          </p:cNvSpPr>
          <p:nvPr>
            <p:ph type="body" sz="quarter" idx="16"/>
          </p:nvPr>
        </p:nvSpPr>
        <p:spPr>
          <a:xfrm>
            <a:off x="6123900" y="3819299"/>
            <a:ext cx="1526976" cy="575207"/>
          </a:xfrm>
        </p:spPr>
        <p:txBody>
          <a:bodyPr/>
          <a:lstStyle/>
          <a:p>
            <a:pPr algn="ctr"/>
            <a:r>
              <a:rPr lang="en-US" dirty="0">
                <a:solidFill>
                  <a:schemeClr val="accent1"/>
                </a:solidFill>
              </a:rPr>
              <a:t>September 2023</a:t>
            </a:r>
          </a:p>
        </p:txBody>
      </p:sp>
      <p:sp>
        <p:nvSpPr>
          <p:cNvPr id="25" name="Text Placeholder 24">
            <a:extLst>
              <a:ext uri="{FF2B5EF4-FFF2-40B4-BE49-F238E27FC236}">
                <a16:creationId xmlns:a16="http://schemas.microsoft.com/office/drawing/2014/main" id="{DA3309B0-9F41-47B2-8F25-109874864183}"/>
              </a:ext>
            </a:extLst>
          </p:cNvPr>
          <p:cNvSpPr>
            <a:spLocks noGrp="1"/>
          </p:cNvSpPr>
          <p:nvPr>
            <p:ph type="body" sz="quarter" idx="17"/>
          </p:nvPr>
        </p:nvSpPr>
        <p:spPr>
          <a:xfrm>
            <a:off x="7844074" y="5560555"/>
            <a:ext cx="1794671" cy="706438"/>
          </a:xfrm>
        </p:spPr>
        <p:txBody>
          <a:bodyPr/>
          <a:lstStyle/>
          <a:p>
            <a:pPr algn="ctr"/>
            <a:r>
              <a:rPr lang="en-US" dirty="0">
                <a:latin typeface="Public Sans" pitchFamily="2" charset="0"/>
              </a:rPr>
              <a:t>A two-year Transition to Management plan was approved including training beekeepers in managing varroa in Australia, assessing the impact on pollination and ongoing surveillance. </a:t>
            </a:r>
          </a:p>
          <a:p>
            <a:pPr algn="ctr"/>
            <a:endParaRPr lang="en-US" dirty="0"/>
          </a:p>
        </p:txBody>
      </p:sp>
      <p:sp>
        <p:nvSpPr>
          <p:cNvPr id="34" name="Title 33">
            <a:extLst>
              <a:ext uri="{FF2B5EF4-FFF2-40B4-BE49-F238E27FC236}">
                <a16:creationId xmlns:a16="http://schemas.microsoft.com/office/drawing/2014/main" id="{F28D01B5-A5BC-45A3-8718-13BDC694F21C}"/>
              </a:ext>
            </a:extLst>
          </p:cNvPr>
          <p:cNvSpPr>
            <a:spLocks noGrp="1"/>
          </p:cNvSpPr>
          <p:nvPr>
            <p:ph type="title"/>
          </p:nvPr>
        </p:nvSpPr>
        <p:spPr>
          <a:xfrm>
            <a:off x="581192" y="573044"/>
            <a:ext cx="11029616" cy="694168"/>
          </a:xfrm>
        </p:spPr>
        <p:txBody>
          <a:bodyPr/>
          <a:lstStyle/>
          <a:p>
            <a:r>
              <a:rPr lang="en-US" dirty="0">
                <a:solidFill>
                  <a:schemeClr val="accent4"/>
                </a:solidFill>
              </a:rPr>
              <a:t>Incursion timeline</a:t>
            </a:r>
          </a:p>
        </p:txBody>
      </p:sp>
      <p:sp>
        <p:nvSpPr>
          <p:cNvPr id="30" name="Text Placeholder 24">
            <a:extLst>
              <a:ext uri="{FF2B5EF4-FFF2-40B4-BE49-F238E27FC236}">
                <a16:creationId xmlns:a16="http://schemas.microsoft.com/office/drawing/2014/main" id="{B87135AA-E932-D999-3AB1-EC0F0640C654}"/>
              </a:ext>
            </a:extLst>
          </p:cNvPr>
          <p:cNvSpPr txBox="1">
            <a:spLocks/>
          </p:cNvSpPr>
          <p:nvPr/>
        </p:nvSpPr>
        <p:spPr>
          <a:xfrm>
            <a:off x="5990795" y="5226803"/>
            <a:ext cx="1746407" cy="706438"/>
          </a:xfrm>
          <a:prstGeom prst="rect">
            <a:avLst/>
          </a:prstGeom>
        </p:spPr>
        <p:txBody>
          <a:bodyPr vert="horz" lIns="91440" tIns="45720" rIns="91440" bIns="45720" rtlCol="0" anchor="ctr">
            <a:noAutofit/>
          </a:bodyPr>
          <a:lstStyle>
            <a:lvl1pPr marL="0" indent="0" algn="l" defTabSz="457200" rtl="0" eaLnBrk="1" latinLnBrk="0" hangingPunct="1">
              <a:lnSpc>
                <a:spcPct val="100000"/>
              </a:lnSpc>
              <a:spcBef>
                <a:spcPct val="20000"/>
              </a:spcBef>
              <a:spcAft>
                <a:spcPts val="600"/>
              </a:spcAft>
              <a:buClr>
                <a:schemeClr val="accent2"/>
              </a:buClr>
              <a:buSzPct val="92000"/>
              <a:buFont typeface="Wingdings 2" panose="05020102010507070707" pitchFamily="18" charset="2"/>
              <a:buNone/>
              <a:defRPr sz="12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US" dirty="0">
                <a:latin typeface="Public Sans" pitchFamily="2" charset="0"/>
              </a:rPr>
              <a:t>With new detections of varroa outside the established zones, it was decided that eradication of varroa mite was no longer achievable, and the focus turned to supporting the Australian honeybee industry in managing varroa. </a:t>
            </a:r>
          </a:p>
        </p:txBody>
      </p:sp>
      <p:sp>
        <p:nvSpPr>
          <p:cNvPr id="32" name="Text Placeholder 15">
            <a:extLst>
              <a:ext uri="{FF2B5EF4-FFF2-40B4-BE49-F238E27FC236}">
                <a16:creationId xmlns:a16="http://schemas.microsoft.com/office/drawing/2014/main" id="{C04C432E-19CF-D1DA-3193-1A29D3BDD2E4}"/>
              </a:ext>
            </a:extLst>
          </p:cNvPr>
          <p:cNvSpPr txBox="1">
            <a:spLocks/>
          </p:cNvSpPr>
          <p:nvPr/>
        </p:nvSpPr>
        <p:spPr>
          <a:xfrm>
            <a:off x="7984354" y="4129521"/>
            <a:ext cx="1385328" cy="514893"/>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accent4"/>
                </a:solidFill>
                <a:latin typeface="+mj-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US" dirty="0">
                <a:solidFill>
                  <a:schemeClr val="tx2"/>
                </a:solidFill>
              </a:rPr>
              <a:t>February 2024</a:t>
            </a:r>
          </a:p>
        </p:txBody>
      </p:sp>
      <p:sp>
        <p:nvSpPr>
          <p:cNvPr id="33" name="Oval 32">
            <a:extLst>
              <a:ext uri="{FF2B5EF4-FFF2-40B4-BE49-F238E27FC236}">
                <a16:creationId xmlns:a16="http://schemas.microsoft.com/office/drawing/2014/main" id="{9D1E730F-F682-CF01-3D51-83F5BB3EA6F9}"/>
              </a:ext>
            </a:extLst>
          </p:cNvPr>
          <p:cNvSpPr/>
          <p:nvPr/>
        </p:nvSpPr>
        <p:spPr>
          <a:xfrm>
            <a:off x="9689470" y="3067075"/>
            <a:ext cx="1408223" cy="1373498"/>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solidFill>
                  <a:schemeClr val="accent4">
                    <a:lumMod val="75000"/>
                  </a:schemeClr>
                </a:solidFill>
              </a:rPr>
              <a:t>Management of varroa mite in Australia continues</a:t>
            </a:r>
          </a:p>
        </p:txBody>
      </p:sp>
      <p:pic>
        <p:nvPicPr>
          <p:cNvPr id="28" name="Picture 27" descr="Logo&#10;&#10;Description automatically generated">
            <a:extLst>
              <a:ext uri="{FF2B5EF4-FFF2-40B4-BE49-F238E27FC236}">
                <a16:creationId xmlns:a16="http://schemas.microsoft.com/office/drawing/2014/main" id="{57C69BE6-4466-5D30-1C9F-4C1EFE9D260B}"/>
              </a:ext>
            </a:extLst>
          </p:cNvPr>
          <p:cNvPicPr>
            <a:picLocks noChangeAspect="1"/>
          </p:cNvPicPr>
          <p:nvPr/>
        </p:nvPicPr>
        <p:blipFill>
          <a:blip r:embed="rId2"/>
          <a:stretch>
            <a:fillRect/>
          </a:stretch>
        </p:blipFill>
        <p:spPr>
          <a:xfrm>
            <a:off x="10269433" y="5416140"/>
            <a:ext cx="1762513" cy="1363513"/>
          </a:xfrm>
          <a:prstGeom prst="rect">
            <a:avLst/>
          </a:prstGeom>
        </p:spPr>
      </p:pic>
      <p:sp>
        <p:nvSpPr>
          <p:cNvPr id="8" name="Oval 7">
            <a:extLst>
              <a:ext uri="{FF2B5EF4-FFF2-40B4-BE49-F238E27FC236}">
                <a16:creationId xmlns:a16="http://schemas.microsoft.com/office/drawing/2014/main" id="{795B07B7-A448-1030-DE4C-B7F3BE82BDD3}"/>
              </a:ext>
            </a:extLst>
          </p:cNvPr>
          <p:cNvSpPr/>
          <p:nvPr/>
        </p:nvSpPr>
        <p:spPr>
          <a:xfrm>
            <a:off x="8096728" y="2812863"/>
            <a:ext cx="1160580" cy="1160580"/>
          </a:xfrm>
          <a:prstGeom prst="ellipse">
            <a:avLst/>
          </a:prstGeom>
          <a:solidFill>
            <a:schemeClr val="bg1"/>
          </a:solidFill>
          <a:ln w="38100">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solidFill>
              </a:rPr>
              <a:t>5</a:t>
            </a:r>
          </a:p>
        </p:txBody>
      </p:sp>
      <p:sp>
        <p:nvSpPr>
          <p:cNvPr id="11" name="Text Placeholder 24">
            <a:extLst>
              <a:ext uri="{FF2B5EF4-FFF2-40B4-BE49-F238E27FC236}">
                <a16:creationId xmlns:a16="http://schemas.microsoft.com/office/drawing/2014/main" id="{01B069E4-CCA9-4143-7B65-18BA68A3A562}"/>
              </a:ext>
            </a:extLst>
          </p:cNvPr>
          <p:cNvSpPr txBox="1">
            <a:spLocks/>
          </p:cNvSpPr>
          <p:nvPr/>
        </p:nvSpPr>
        <p:spPr>
          <a:xfrm>
            <a:off x="8068179" y="5580022"/>
            <a:ext cx="1494959" cy="706438"/>
          </a:xfrm>
          <a:prstGeom prst="rect">
            <a:avLst/>
          </a:prstGeom>
        </p:spPr>
        <p:txBody>
          <a:bodyPr vert="horz" lIns="91440" tIns="45720" rIns="91440" bIns="45720" rtlCol="0" anchor="ctr">
            <a:noAutofit/>
          </a:bodyPr>
          <a:lstStyle>
            <a:lvl1pPr marL="0" indent="0" algn="l" defTabSz="457200" rtl="0" eaLnBrk="1" latinLnBrk="0" hangingPunct="1">
              <a:lnSpc>
                <a:spcPct val="100000"/>
              </a:lnSpc>
              <a:spcBef>
                <a:spcPct val="20000"/>
              </a:spcBef>
              <a:spcAft>
                <a:spcPts val="600"/>
              </a:spcAft>
              <a:buClr>
                <a:schemeClr val="accent2"/>
              </a:buClr>
              <a:buSzPct val="92000"/>
              <a:buFont typeface="Wingdings 2" panose="05020102010507070707" pitchFamily="18" charset="2"/>
              <a:buNone/>
              <a:defRPr sz="12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endParaRPr lang="en-US" dirty="0"/>
          </a:p>
        </p:txBody>
      </p:sp>
      <p:sp>
        <p:nvSpPr>
          <p:cNvPr id="13" name="Text Placeholder 24">
            <a:extLst>
              <a:ext uri="{FF2B5EF4-FFF2-40B4-BE49-F238E27FC236}">
                <a16:creationId xmlns:a16="http://schemas.microsoft.com/office/drawing/2014/main" id="{18862AE8-E499-0E26-DCED-8385C17E86DF}"/>
              </a:ext>
            </a:extLst>
          </p:cNvPr>
          <p:cNvSpPr txBox="1">
            <a:spLocks/>
          </p:cNvSpPr>
          <p:nvPr/>
        </p:nvSpPr>
        <p:spPr>
          <a:xfrm>
            <a:off x="9529779" y="5925665"/>
            <a:ext cx="2609039" cy="706438"/>
          </a:xfrm>
          <a:prstGeom prst="rect">
            <a:avLst/>
          </a:prstGeom>
        </p:spPr>
        <p:txBody>
          <a:bodyPr vert="horz" lIns="91440" tIns="45720" rIns="91440" bIns="45720" rtlCol="0" anchor="ctr">
            <a:noAutofit/>
          </a:bodyPr>
          <a:lstStyle>
            <a:lvl1pPr marL="0" indent="0" algn="l" defTabSz="457200" rtl="0" eaLnBrk="1" latinLnBrk="0" hangingPunct="1">
              <a:lnSpc>
                <a:spcPct val="100000"/>
              </a:lnSpc>
              <a:spcBef>
                <a:spcPct val="20000"/>
              </a:spcBef>
              <a:spcAft>
                <a:spcPts val="600"/>
              </a:spcAft>
              <a:buClr>
                <a:schemeClr val="accent2"/>
              </a:buClr>
              <a:buSzPct val="92000"/>
              <a:buFont typeface="Wingdings 2" panose="05020102010507070707" pitchFamily="18" charset="2"/>
              <a:buNone/>
              <a:defRPr sz="1200" kern="1200">
                <a:solidFill>
                  <a:schemeClr val="tx1"/>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1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endParaRPr lang="en-US" dirty="0"/>
          </a:p>
        </p:txBody>
      </p:sp>
      <p:sp>
        <p:nvSpPr>
          <p:cNvPr id="29" name="Rectangle 28">
            <a:extLst>
              <a:ext uri="{FF2B5EF4-FFF2-40B4-BE49-F238E27FC236}">
                <a16:creationId xmlns:a16="http://schemas.microsoft.com/office/drawing/2014/main" id="{7D4F7BCF-3755-590E-A3B2-24AD2C3CB8C6}"/>
              </a:ext>
            </a:extLst>
          </p:cNvPr>
          <p:cNvSpPr/>
          <p:nvPr/>
        </p:nvSpPr>
        <p:spPr>
          <a:xfrm>
            <a:off x="11112068" y="2933230"/>
            <a:ext cx="304108" cy="9129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27" name="Isosceles Triangle 26">
            <a:extLst>
              <a:ext uri="{FF2B5EF4-FFF2-40B4-BE49-F238E27FC236}">
                <a16:creationId xmlns:a16="http://schemas.microsoft.com/office/drawing/2014/main" id="{91274C74-2530-5C2A-36DC-F083ACF2ED8E}"/>
              </a:ext>
            </a:extLst>
          </p:cNvPr>
          <p:cNvSpPr/>
          <p:nvPr/>
        </p:nvSpPr>
        <p:spPr>
          <a:xfrm rot="7213044">
            <a:off x="10996592" y="2866745"/>
            <a:ext cx="300418" cy="441570"/>
          </a:xfrm>
          <a:prstGeom prst="triangl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3062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 name="Rectangle 104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51" name="Rectangle 105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53" name="Rectangle 105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1055" name="Rectangle 1054">
            <a:extLst>
              <a:ext uri="{FF2B5EF4-FFF2-40B4-BE49-F238E27FC236}">
                <a16:creationId xmlns:a16="http://schemas.microsoft.com/office/drawing/2014/main" id="{B36BEBD5-A373-4C8C-8C06-CD8007E22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useBgFill="1">
        <p:nvSpPr>
          <p:cNvPr id="1057" name="Rectangle 1056">
            <a:extLst>
              <a:ext uri="{FF2B5EF4-FFF2-40B4-BE49-F238E27FC236}">
                <a16:creationId xmlns:a16="http://schemas.microsoft.com/office/drawing/2014/main" id="{1BB56EB9-078F-4952-AC1F-149C7A0AE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4D0724C0-0DED-1AB1-6DC3-66D7EE275474}"/>
              </a:ext>
            </a:extLst>
          </p:cNvPr>
          <p:cNvSpPr>
            <a:spLocks noGrp="1"/>
          </p:cNvSpPr>
          <p:nvPr>
            <p:ph type="title"/>
          </p:nvPr>
        </p:nvSpPr>
        <p:spPr>
          <a:xfrm>
            <a:off x="4449934" y="702156"/>
            <a:ext cx="7157865" cy="1013800"/>
          </a:xfrm>
        </p:spPr>
        <p:txBody>
          <a:bodyPr vert="horz" lIns="91440" tIns="45720" rIns="91440" bIns="45720" rtlCol="0" anchor="b">
            <a:normAutofit/>
          </a:bodyPr>
          <a:lstStyle/>
          <a:p>
            <a:r>
              <a:rPr lang="en-US" dirty="0">
                <a:solidFill>
                  <a:schemeClr val="accent1"/>
                </a:solidFill>
              </a:rPr>
              <a:t>How do we know if Varroa mite are in a hive?</a:t>
            </a:r>
          </a:p>
        </p:txBody>
      </p:sp>
      <p:pic>
        <p:nvPicPr>
          <p:cNvPr id="1026" name="Picture 2" descr="Man in bee veil pouring sugar into a container filled with bees">
            <a:extLst>
              <a:ext uri="{FF2B5EF4-FFF2-40B4-BE49-F238E27FC236}">
                <a16:creationId xmlns:a16="http://schemas.microsoft.com/office/drawing/2014/main" id="{79F79D8D-4CEB-440A-E083-0A46DD01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3" r="16709"/>
          <a:stretch/>
        </p:blipFill>
        <p:spPr bwMode="auto">
          <a:xfrm>
            <a:off x="20" y="10"/>
            <a:ext cx="4131713" cy="6857989"/>
          </a:xfrm>
          <a:prstGeom prst="rect">
            <a:avLst/>
          </a:prstGeom>
          <a:noFill/>
          <a:extLst>
            <a:ext uri="{909E8E84-426E-40DD-AFC4-6F175D3DCCD1}">
              <a14:hiddenFill xmlns:a14="http://schemas.microsoft.com/office/drawing/2010/main">
                <a:solidFill>
                  <a:srgbClr val="FFFFFF"/>
                </a:solidFill>
              </a14:hiddenFill>
            </a:ext>
          </a:extLst>
        </p:spPr>
      </p:pic>
      <p:sp>
        <p:nvSpPr>
          <p:cNvPr id="1059" name="Rectangle 1058">
            <a:extLst>
              <a:ext uri="{FF2B5EF4-FFF2-40B4-BE49-F238E27FC236}">
                <a16:creationId xmlns:a16="http://schemas.microsoft.com/office/drawing/2014/main" id="{7B42427A-0A1F-4A55-8705-D9179F1E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9934" y="457200"/>
            <a:ext cx="7223760" cy="91440"/>
          </a:xfrm>
          <a:prstGeom prst="rect">
            <a:avLst/>
          </a:prstGeom>
          <a:solidFill>
            <a:srgbClr val="5C94D2"/>
          </a:solidFill>
          <a:ln>
            <a:solidFill>
              <a:srgbClr val="5C94D2"/>
            </a:solid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4" name="Title 17">
            <a:extLst>
              <a:ext uri="{FF2B5EF4-FFF2-40B4-BE49-F238E27FC236}">
                <a16:creationId xmlns:a16="http://schemas.microsoft.com/office/drawing/2014/main" id="{C396F56B-1FD9-4C7F-2ED8-A99CA8667F91}"/>
              </a:ext>
            </a:extLst>
          </p:cNvPr>
          <p:cNvSpPr txBox="1">
            <a:spLocks/>
          </p:cNvSpPr>
          <p:nvPr/>
        </p:nvSpPr>
        <p:spPr>
          <a:xfrm>
            <a:off x="4449934" y="1896533"/>
            <a:ext cx="7157866" cy="39622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Bef>
                <a:spcPct val="20000"/>
              </a:spcBef>
              <a:spcAft>
                <a:spcPts val="600"/>
              </a:spcAft>
              <a:buClr>
                <a:srgbClr val="5C94D2"/>
              </a:buClr>
              <a:buSzPct val="92000"/>
            </a:pPr>
            <a:r>
              <a:rPr lang="en-US" cap="none" dirty="0">
                <a:solidFill>
                  <a:schemeClr val="accent1">
                    <a:lumMod val="90000"/>
                    <a:lumOff val="10000"/>
                  </a:schemeClr>
                </a:solidFill>
                <a:latin typeface="+mn-lt"/>
                <a:ea typeface="+mn-ea"/>
                <a:cs typeface="+mn-cs"/>
              </a:rPr>
              <a:t>Beekeepers in NSW were asked to check their hives. Within the surveillance zones staff involved in the response checked hives including those outside of beekeepers’ hives – known as feral hives. </a:t>
            </a:r>
          </a:p>
          <a:p>
            <a:pPr>
              <a:spcBef>
                <a:spcPct val="20000"/>
              </a:spcBef>
              <a:spcAft>
                <a:spcPts val="600"/>
              </a:spcAft>
              <a:buClr>
                <a:srgbClr val="5C94D2"/>
              </a:buClr>
              <a:buSzPct val="92000"/>
            </a:pPr>
            <a:r>
              <a:rPr lang="en-US" cap="none" dirty="0">
                <a:solidFill>
                  <a:schemeClr val="accent1">
                    <a:lumMod val="90000"/>
                    <a:lumOff val="10000"/>
                  </a:schemeClr>
                </a:solidFill>
                <a:latin typeface="+mn-lt"/>
                <a:ea typeface="+mn-ea"/>
                <a:cs typeface="+mn-cs"/>
              </a:rPr>
              <a:t>Checking hives involves either a sugar shake or an alcohol wash test. </a:t>
            </a:r>
          </a:p>
        </p:txBody>
      </p:sp>
      <p:sp>
        <p:nvSpPr>
          <p:cNvPr id="12" name="Title 17">
            <a:extLst>
              <a:ext uri="{FF2B5EF4-FFF2-40B4-BE49-F238E27FC236}">
                <a16:creationId xmlns:a16="http://schemas.microsoft.com/office/drawing/2014/main" id="{47818656-6D79-C76D-E92B-DBD279A70D78}"/>
              </a:ext>
            </a:extLst>
          </p:cNvPr>
          <p:cNvSpPr txBox="1">
            <a:spLocks/>
          </p:cNvSpPr>
          <p:nvPr/>
        </p:nvSpPr>
        <p:spPr>
          <a:xfrm>
            <a:off x="4382726" y="1896533"/>
            <a:ext cx="6918065" cy="327931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lnSpc>
                <a:spcPct val="170000"/>
              </a:lnSpc>
              <a:spcAft>
                <a:spcPts val="1200"/>
              </a:spcAft>
            </a:pPr>
            <a:endParaRPr lang="en-US" b="0" i="0" cap="none" dirty="0">
              <a:solidFill>
                <a:srgbClr val="212529"/>
              </a:solidFill>
              <a:effectLst/>
              <a:latin typeface="Public Sans" pitchFamily="2" charset="0"/>
            </a:endParaRPr>
          </a:p>
        </p:txBody>
      </p:sp>
      <p:pic>
        <p:nvPicPr>
          <p:cNvPr id="14" name="Picture 13" descr="Logo&#10;&#10;Description automatically generated">
            <a:extLst>
              <a:ext uri="{FF2B5EF4-FFF2-40B4-BE49-F238E27FC236}">
                <a16:creationId xmlns:a16="http://schemas.microsoft.com/office/drawing/2014/main" id="{01F2104F-9830-6777-C1E0-C23889A38BEC}"/>
              </a:ext>
            </a:extLst>
          </p:cNvPr>
          <p:cNvPicPr>
            <a:picLocks noChangeAspect="1"/>
          </p:cNvPicPr>
          <p:nvPr/>
        </p:nvPicPr>
        <p:blipFill>
          <a:blip r:embed="rId3"/>
          <a:stretch>
            <a:fillRect/>
          </a:stretch>
        </p:blipFill>
        <p:spPr>
          <a:xfrm>
            <a:off x="10078304" y="5269870"/>
            <a:ext cx="1762513" cy="1363513"/>
          </a:xfrm>
          <a:prstGeom prst="rect">
            <a:avLst/>
          </a:prstGeom>
        </p:spPr>
      </p:pic>
    </p:spTree>
    <p:extLst>
      <p:ext uri="{BB962C8B-B14F-4D97-AF65-F5344CB8AC3E}">
        <p14:creationId xmlns:p14="http://schemas.microsoft.com/office/powerpoint/2010/main" val="2775554639"/>
      </p:ext>
    </p:extLst>
  </p:cSld>
  <p:clrMapOvr>
    <a:masterClrMapping/>
  </p:clrMapOvr>
</p:sld>
</file>

<file path=ppt/theme/theme1.xml><?xml version="1.0" encoding="utf-8"?>
<a:theme xmlns:a="http://schemas.openxmlformats.org/drawingml/2006/main" name="2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uct Timeline_WAC_LH - v2" id="{C490F22C-BCE6-4049-96E9-DC11EF4DCC46}" vid="{AA5619E9-B2EB-4B47-8E48-7B1F4A347B9C}"/>
    </a:ext>
  </a:extLst>
</a:theme>
</file>

<file path=ppt/theme/theme2.xml><?xml version="1.0" encoding="utf-8"?>
<a:theme xmlns:a="http://schemas.openxmlformats.org/drawingml/2006/main" name="Dividend">
  <a:themeElements>
    <a:clrScheme name="Custom 8">
      <a:dk1>
        <a:sysClr val="windowText" lastClr="000000"/>
      </a:dk1>
      <a:lt1>
        <a:sysClr val="window" lastClr="FFFFFF"/>
      </a:lt1>
      <a:dk2>
        <a:srgbClr val="146CFD"/>
      </a:dk2>
      <a:lt2>
        <a:srgbClr val="EDE3D7"/>
      </a:lt2>
      <a:accent1>
        <a:srgbClr val="002664"/>
      </a:accent1>
      <a:accent2>
        <a:srgbClr val="B68D5D"/>
      </a:accent2>
      <a:accent3>
        <a:srgbClr val="E8D0B5"/>
      </a:accent3>
      <a:accent4>
        <a:srgbClr val="FAAF05"/>
      </a:accent4>
      <a:accent5>
        <a:srgbClr val="FDE79A"/>
      </a:accent5>
      <a:accent6>
        <a:srgbClr val="FFF4CF"/>
      </a:accent6>
      <a:hlink>
        <a:srgbClr val="B68D5D"/>
      </a:hlink>
      <a:folHlink>
        <a:srgbClr val="FFFFF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C1DAB8B-23BA-4827-9CE8-505DD4A39F0A}">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11B2B9-8CE5-4E5A-B70F-6B056FE844E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66BA265-3C9C-41FF-80C6-61A7F961C0DC}">
  <ds:schemaRefs>
    <ds:schemaRef ds:uri="http://schemas.microsoft.com/sharepoint/v3/contenttype/forms"/>
  </ds:schemaRefs>
</ds:datastoreItem>
</file>

<file path=customXml/itemProps3.xml><?xml version="1.0" encoding="utf-8"?>
<ds:datastoreItem xmlns:ds="http://schemas.openxmlformats.org/officeDocument/2006/customXml" ds:itemID="{5055BC56-8FA3-435B-ACDD-0E8E6241EF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{DC3E7995-2355-4D0F-8A62-82A9D6038F70}tf16411242_win32</Template>
  <TotalTime>2152</TotalTime>
  <Words>1191</Words>
  <Application>Microsoft Office PowerPoint</Application>
  <PresentationFormat>Widescreen</PresentationFormat>
  <Paragraphs>73</Paragraphs>
  <Slides>21</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Avenir Next LT Pro Light</vt:lpstr>
      <vt:lpstr>Gill Sans MT</vt:lpstr>
      <vt:lpstr>Public Sans</vt:lpstr>
      <vt:lpstr>Speak Pro</vt:lpstr>
      <vt:lpstr>Wingdings 2</vt:lpstr>
      <vt:lpstr>2_Office Theme</vt:lpstr>
      <vt:lpstr>Dividend</vt:lpstr>
      <vt:lpstr>PowerPoint Presentation</vt:lpstr>
      <vt:lpstr>What is VARROA mite?</vt:lpstr>
      <vt:lpstr>Why is it a problem?</vt:lpstr>
      <vt:lpstr>Watch this animation on youtube</vt:lpstr>
      <vt:lpstr>PowerPoint Presentation</vt:lpstr>
      <vt:lpstr>what happened in Newcastle?</vt:lpstr>
      <vt:lpstr>what happened in Newcastle?</vt:lpstr>
      <vt:lpstr>Incursion timeline</vt:lpstr>
      <vt:lpstr>How do we know if Varroa mite are in a hive?</vt:lpstr>
      <vt:lpstr>Sugar shake – video on youtube</vt:lpstr>
      <vt:lpstr>Alcohol wash - video on youtube</vt:lpstr>
      <vt:lpstr>What did we do during the emergency response?</vt:lpstr>
      <vt:lpstr>What were the emergency zones?</vt:lpstr>
      <vt:lpstr>What were the emergency zones?</vt:lpstr>
      <vt:lpstr>What were the emergency zones?</vt:lpstr>
      <vt:lpstr>Why are the emergency zones no longer used?</vt:lpstr>
      <vt:lpstr>What does management of varroa mite mean ?</vt:lpstr>
      <vt:lpstr>What does this mean for beekeepers ?</vt:lpstr>
      <vt:lpstr>What does this mean for beekeepers?</vt:lpstr>
      <vt:lpstr>What next?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Investigate: varroa mite</dc:title>
  <dc:creator>Jo Hathway</dc:creator>
  <cp:lastModifiedBy>Jo Hathway</cp:lastModifiedBy>
  <cp:revision>9</cp:revision>
  <dcterms:created xsi:type="dcterms:W3CDTF">2022-07-11T10:54:59Z</dcterms:created>
  <dcterms:modified xsi:type="dcterms:W3CDTF">2024-04-18T06:50:56Z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